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  <p:sldMasterId id="2147483674" r:id="rId2"/>
  </p:sldMasterIdLst>
  <p:notesMasterIdLst>
    <p:notesMasterId r:id="rId41"/>
  </p:notesMasterIdLst>
  <p:handoutMasterIdLst>
    <p:handoutMasterId r:id="rId42"/>
  </p:handoutMasterIdLst>
  <p:sldIdLst>
    <p:sldId id="322" r:id="rId3"/>
    <p:sldId id="8072" r:id="rId4"/>
    <p:sldId id="8077" r:id="rId5"/>
    <p:sldId id="8053" r:id="rId6"/>
    <p:sldId id="8058" r:id="rId7"/>
    <p:sldId id="8031" r:id="rId8"/>
    <p:sldId id="8060" r:id="rId9"/>
    <p:sldId id="8064" r:id="rId10"/>
    <p:sldId id="8059" r:id="rId11"/>
    <p:sldId id="8063" r:id="rId12"/>
    <p:sldId id="8061" r:id="rId13"/>
    <p:sldId id="8070" r:id="rId14"/>
    <p:sldId id="8071" r:id="rId15"/>
    <p:sldId id="8062" r:id="rId16"/>
    <p:sldId id="8065" r:id="rId17"/>
    <p:sldId id="8068" r:id="rId18"/>
    <p:sldId id="8066" r:id="rId19"/>
    <p:sldId id="8073" r:id="rId20"/>
    <p:sldId id="8074" r:id="rId21"/>
    <p:sldId id="8075" r:id="rId22"/>
    <p:sldId id="8078" r:id="rId23"/>
    <p:sldId id="8080" r:id="rId24"/>
    <p:sldId id="8093" r:id="rId25"/>
    <p:sldId id="8081" r:id="rId26"/>
    <p:sldId id="8082" r:id="rId27"/>
    <p:sldId id="8083" r:id="rId28"/>
    <p:sldId id="8085" r:id="rId29"/>
    <p:sldId id="8087" r:id="rId30"/>
    <p:sldId id="8089" r:id="rId31"/>
    <p:sldId id="8088" r:id="rId32"/>
    <p:sldId id="8091" r:id="rId33"/>
    <p:sldId id="8090" r:id="rId34"/>
    <p:sldId id="8086" r:id="rId35"/>
    <p:sldId id="8092" r:id="rId36"/>
    <p:sldId id="8079" r:id="rId37"/>
    <p:sldId id="8084" r:id="rId38"/>
    <p:sldId id="8076" r:id="rId39"/>
    <p:sldId id="7150" r:id="rId40"/>
  </p:sldIdLst>
  <p:sldSz cx="12192000" cy="6858000"/>
  <p:notesSz cx="6858000" cy="9144000"/>
  <p:custDataLst>
    <p:tags r:id="rId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31" autoAdjust="0"/>
    <p:restoredTop sz="95377" autoAdjust="0"/>
  </p:normalViewPr>
  <p:slideViewPr>
    <p:cSldViewPr snapToGrid="0" showGuides="1">
      <p:cViewPr varScale="1">
        <p:scale>
          <a:sx n="111" d="100"/>
          <a:sy n="111" d="100"/>
        </p:scale>
        <p:origin x="116" y="212"/>
      </p:cViewPr>
      <p:guideLst>
        <p:guide orient="horz" pos="2160"/>
        <p:guide pos="383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gs" Target="tags/tag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1ADB97-6933-4BBC-A55F-93CB8D52DACE}" type="datetimeFigureOut">
              <a:rPr lang="zh-CN" altLang="en-US" smtClean="0"/>
              <a:t>2023/9/1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C674A8-0F4B-4B41-ABB0-E94ACC953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0E4ACE-D239-45FF-BA4D-6701D1597303}" type="datetimeFigureOut">
              <a:rPr lang="zh-CN" altLang="en-US" smtClean="0"/>
              <a:t>2023/9/1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52CBD-C8F4-4EE3-B33F-7E804526B7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52CBD-C8F4-4EE3-B33F-7E804526B7FE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8767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390650" y="764705"/>
            <a:ext cx="9410700" cy="2133600"/>
          </a:xfrm>
        </p:spPr>
        <p:txBody>
          <a:bodyPr/>
          <a:lstStyle>
            <a:lvl1pPr algn="ctr"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930402" y="2996952"/>
            <a:ext cx="8331199" cy="23622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3200"/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5ADEC62A-3F38-4155-A745-B56F56B1637D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2ACB9267-387A-4112-97AC-F67EDF455495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1" y="122238"/>
            <a:ext cx="2743200" cy="60086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1" y="122238"/>
            <a:ext cx="8026400" cy="60086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054218-5756-4C6F-B12E-13B2EC0EC0CD}" type="slidenum">
              <a:rPr lang="zh-CN" altLang="en-US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239349" y="634678"/>
            <a:ext cx="11809312" cy="562074"/>
          </a:xfrm>
          <a:prstGeom prst="rect">
            <a:avLst/>
          </a:prstGeom>
        </p:spPr>
        <p:txBody>
          <a:bodyPr/>
          <a:lstStyle>
            <a:lvl1pPr algn="l">
              <a:defRPr sz="3200" spc="100" baseline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矩形 1"/>
          <p:cNvSpPr/>
          <p:nvPr userDrawn="1"/>
        </p:nvSpPr>
        <p:spPr bwMode="auto">
          <a:xfrm>
            <a:off x="-1" y="1268760"/>
            <a:ext cx="9576000" cy="18000"/>
          </a:xfrm>
          <a:prstGeom prst="rect">
            <a:avLst/>
          </a:prstGeom>
          <a:gradFill flip="none" rotWithShape="1">
            <a:gsLst>
              <a:gs pos="50000">
                <a:srgbClr val="C00000"/>
              </a:gs>
              <a:gs pos="0">
                <a:schemeClr val="bg1"/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2112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70647" y="1992779"/>
            <a:ext cx="7682753" cy="228600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70647" y="4712447"/>
            <a:ext cx="7364506" cy="121023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2EF2C-8617-4E8D-9C8A-771407435FEA}" type="datetime1">
              <a:rPr lang="zh-CN" altLang="en-US" smtClean="0"/>
              <a:t>2023/9/1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4876" y="251741"/>
            <a:ext cx="9988924" cy="93908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93877"/>
            <a:ext cx="10515600" cy="447243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086971" y="6356349"/>
            <a:ext cx="2743200" cy="365125"/>
          </a:xfrm>
        </p:spPr>
        <p:txBody>
          <a:bodyPr/>
          <a:lstStyle/>
          <a:p>
            <a:fld id="{13E0B116-F030-4C6E-907D-24696DD7EE0A}" type="datetime1">
              <a:rPr lang="zh-CN" altLang="en-US" smtClean="0"/>
              <a:t>2023/9/1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330478" y="6394217"/>
            <a:ext cx="1340597" cy="260722"/>
          </a:xfrm>
        </p:spPr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343502" y="5959532"/>
            <a:ext cx="333318" cy="333318"/>
            <a:chOff x="11520099" y="6172200"/>
            <a:chExt cx="333318" cy="333318"/>
          </a:xfrm>
        </p:grpSpPr>
        <p:sp>
          <p:nvSpPr>
            <p:cNvPr id="8" name="椭圆 7"/>
            <p:cNvSpPr/>
            <p:nvPr/>
          </p:nvSpPr>
          <p:spPr>
            <a:xfrm>
              <a:off x="11520099" y="6172200"/>
              <a:ext cx="333318" cy="333318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 Black" panose="020B0A04020102020204" pitchFamily="34" charset="0"/>
              </a:endParaRPr>
            </a:p>
          </p:txBody>
        </p:sp>
        <p:sp>
          <p:nvSpPr>
            <p:cNvPr id="9" name="appartments_160217"/>
            <p:cNvSpPr>
              <a:spLocks noChangeAspect="1"/>
            </p:cNvSpPr>
            <p:nvPr/>
          </p:nvSpPr>
          <p:spPr bwMode="auto">
            <a:xfrm>
              <a:off x="11567497" y="6203086"/>
              <a:ext cx="238522" cy="238208"/>
            </a:xfrm>
            <a:custGeom>
              <a:avLst/>
              <a:gdLst>
                <a:gd name="connsiteX0" fmla="*/ 86413 w 591547"/>
                <a:gd name="connsiteY0" fmla="*/ 515758 h 590770"/>
                <a:gd name="connsiteX1" fmla="*/ 171919 w 591547"/>
                <a:gd name="connsiteY1" fmla="*/ 515758 h 590770"/>
                <a:gd name="connsiteX2" fmla="*/ 171919 w 591547"/>
                <a:gd name="connsiteY2" fmla="*/ 537523 h 590770"/>
                <a:gd name="connsiteX3" fmla="*/ 86413 w 591547"/>
                <a:gd name="connsiteY3" fmla="*/ 537523 h 590770"/>
                <a:gd name="connsiteX4" fmla="*/ 86413 w 591547"/>
                <a:gd name="connsiteY4" fmla="*/ 461733 h 590770"/>
                <a:gd name="connsiteX5" fmla="*/ 171919 w 591547"/>
                <a:gd name="connsiteY5" fmla="*/ 461733 h 590770"/>
                <a:gd name="connsiteX6" fmla="*/ 171919 w 591547"/>
                <a:gd name="connsiteY6" fmla="*/ 483498 h 590770"/>
                <a:gd name="connsiteX7" fmla="*/ 86413 w 591547"/>
                <a:gd name="connsiteY7" fmla="*/ 483498 h 590770"/>
                <a:gd name="connsiteX8" fmla="*/ 86413 w 591547"/>
                <a:gd name="connsiteY8" fmla="*/ 408616 h 590770"/>
                <a:gd name="connsiteX9" fmla="*/ 171919 w 591547"/>
                <a:gd name="connsiteY9" fmla="*/ 408616 h 590770"/>
                <a:gd name="connsiteX10" fmla="*/ 171919 w 591547"/>
                <a:gd name="connsiteY10" fmla="*/ 429474 h 590770"/>
                <a:gd name="connsiteX11" fmla="*/ 86413 w 591547"/>
                <a:gd name="connsiteY11" fmla="*/ 429474 h 590770"/>
                <a:gd name="connsiteX12" fmla="*/ 204177 w 591547"/>
                <a:gd name="connsiteY12" fmla="*/ 357041 h 590770"/>
                <a:gd name="connsiteX13" fmla="*/ 204177 w 591547"/>
                <a:gd name="connsiteY13" fmla="*/ 569815 h 590770"/>
                <a:gd name="connsiteX14" fmla="*/ 333300 w 591547"/>
                <a:gd name="connsiteY14" fmla="*/ 569815 h 590770"/>
                <a:gd name="connsiteX15" fmla="*/ 333300 w 591547"/>
                <a:gd name="connsiteY15" fmla="*/ 382026 h 590770"/>
                <a:gd name="connsiteX16" fmla="*/ 183194 w 591547"/>
                <a:gd name="connsiteY16" fmla="*/ 357041 h 590770"/>
                <a:gd name="connsiteX17" fmla="*/ 75053 w 591547"/>
                <a:gd name="connsiteY17" fmla="*/ 382026 h 590770"/>
                <a:gd name="connsiteX18" fmla="*/ 75053 w 591547"/>
                <a:gd name="connsiteY18" fmla="*/ 569815 h 590770"/>
                <a:gd name="connsiteX19" fmla="*/ 183194 w 591547"/>
                <a:gd name="connsiteY19" fmla="*/ 569815 h 590770"/>
                <a:gd name="connsiteX20" fmla="*/ 247709 w 591547"/>
                <a:gd name="connsiteY20" fmla="*/ 311838 h 590770"/>
                <a:gd name="connsiteX21" fmla="*/ 322851 w 591547"/>
                <a:gd name="connsiteY21" fmla="*/ 311838 h 590770"/>
                <a:gd name="connsiteX22" fmla="*/ 322851 w 591547"/>
                <a:gd name="connsiteY22" fmla="*/ 332826 h 590770"/>
                <a:gd name="connsiteX23" fmla="*/ 247709 w 591547"/>
                <a:gd name="connsiteY23" fmla="*/ 332826 h 590770"/>
                <a:gd name="connsiteX24" fmla="*/ 247709 w 591547"/>
                <a:gd name="connsiteY24" fmla="*/ 257944 h 590770"/>
                <a:gd name="connsiteX25" fmla="*/ 322851 w 591547"/>
                <a:gd name="connsiteY25" fmla="*/ 257944 h 590770"/>
                <a:gd name="connsiteX26" fmla="*/ 322851 w 591547"/>
                <a:gd name="connsiteY26" fmla="*/ 279580 h 590770"/>
                <a:gd name="connsiteX27" fmla="*/ 247709 w 591547"/>
                <a:gd name="connsiteY27" fmla="*/ 279580 h 590770"/>
                <a:gd name="connsiteX28" fmla="*/ 247709 w 591547"/>
                <a:gd name="connsiteY28" fmla="*/ 203919 h 590770"/>
                <a:gd name="connsiteX29" fmla="*/ 322851 w 591547"/>
                <a:gd name="connsiteY29" fmla="*/ 203919 h 590770"/>
                <a:gd name="connsiteX30" fmla="*/ 322851 w 591547"/>
                <a:gd name="connsiteY30" fmla="*/ 225684 h 590770"/>
                <a:gd name="connsiteX31" fmla="*/ 247709 w 591547"/>
                <a:gd name="connsiteY31" fmla="*/ 225684 h 590770"/>
                <a:gd name="connsiteX32" fmla="*/ 247709 w 591547"/>
                <a:gd name="connsiteY32" fmla="*/ 150672 h 590770"/>
                <a:gd name="connsiteX33" fmla="*/ 322851 w 591547"/>
                <a:gd name="connsiteY33" fmla="*/ 150672 h 590770"/>
                <a:gd name="connsiteX34" fmla="*/ 322851 w 591547"/>
                <a:gd name="connsiteY34" fmla="*/ 171660 h 590770"/>
                <a:gd name="connsiteX35" fmla="*/ 247709 w 591547"/>
                <a:gd name="connsiteY35" fmla="*/ 171660 h 590770"/>
                <a:gd name="connsiteX36" fmla="*/ 355090 w 591547"/>
                <a:gd name="connsiteY36" fmla="*/ 102357 h 590770"/>
                <a:gd name="connsiteX37" fmla="*/ 355090 w 591547"/>
                <a:gd name="connsiteY37" fmla="*/ 373160 h 590770"/>
                <a:gd name="connsiteX38" fmla="*/ 355090 w 591547"/>
                <a:gd name="connsiteY38" fmla="*/ 376384 h 590770"/>
                <a:gd name="connsiteX39" fmla="*/ 355090 w 591547"/>
                <a:gd name="connsiteY39" fmla="*/ 569815 h 590770"/>
                <a:gd name="connsiteX40" fmla="*/ 484213 w 591547"/>
                <a:gd name="connsiteY40" fmla="*/ 569815 h 590770"/>
                <a:gd name="connsiteX41" fmla="*/ 484213 w 591547"/>
                <a:gd name="connsiteY41" fmla="*/ 154744 h 590770"/>
                <a:gd name="connsiteX42" fmla="*/ 333300 w 591547"/>
                <a:gd name="connsiteY42" fmla="*/ 99939 h 590770"/>
                <a:gd name="connsiteX43" fmla="*/ 236458 w 591547"/>
                <a:gd name="connsiteY43" fmla="*/ 125730 h 590770"/>
                <a:gd name="connsiteX44" fmla="*/ 236458 w 591547"/>
                <a:gd name="connsiteY44" fmla="*/ 341728 h 590770"/>
                <a:gd name="connsiteX45" fmla="*/ 333300 w 591547"/>
                <a:gd name="connsiteY45" fmla="*/ 360265 h 590770"/>
                <a:gd name="connsiteX46" fmla="*/ 397862 w 591547"/>
                <a:gd name="connsiteY46" fmla="*/ 21761 h 590770"/>
                <a:gd name="connsiteX47" fmla="*/ 387371 w 591547"/>
                <a:gd name="connsiteY47" fmla="*/ 32238 h 590770"/>
                <a:gd name="connsiteX48" fmla="*/ 397862 w 591547"/>
                <a:gd name="connsiteY48" fmla="*/ 42716 h 590770"/>
                <a:gd name="connsiteX49" fmla="*/ 409160 w 591547"/>
                <a:gd name="connsiteY49" fmla="*/ 32238 h 590770"/>
                <a:gd name="connsiteX50" fmla="*/ 397862 w 591547"/>
                <a:gd name="connsiteY50" fmla="*/ 21761 h 590770"/>
                <a:gd name="connsiteX51" fmla="*/ 397862 w 591547"/>
                <a:gd name="connsiteY51" fmla="*/ 0 h 590770"/>
                <a:gd name="connsiteX52" fmla="*/ 430143 w 591547"/>
                <a:gd name="connsiteY52" fmla="*/ 32238 h 590770"/>
                <a:gd name="connsiteX53" fmla="*/ 409160 w 591547"/>
                <a:gd name="connsiteY53" fmla="*/ 62865 h 590770"/>
                <a:gd name="connsiteX54" fmla="*/ 409160 w 591547"/>
                <a:gd name="connsiteY54" fmla="*/ 100745 h 590770"/>
                <a:gd name="connsiteX55" fmla="*/ 498740 w 591547"/>
                <a:gd name="connsiteY55" fmla="*/ 137819 h 590770"/>
                <a:gd name="connsiteX56" fmla="*/ 506003 w 591547"/>
                <a:gd name="connsiteY56" fmla="*/ 147491 h 590770"/>
                <a:gd name="connsiteX57" fmla="*/ 506003 w 591547"/>
                <a:gd name="connsiteY57" fmla="*/ 569815 h 590770"/>
                <a:gd name="connsiteX58" fmla="*/ 591547 w 591547"/>
                <a:gd name="connsiteY58" fmla="*/ 569815 h 590770"/>
                <a:gd name="connsiteX59" fmla="*/ 591547 w 591547"/>
                <a:gd name="connsiteY59" fmla="*/ 590770 h 590770"/>
                <a:gd name="connsiteX60" fmla="*/ 494705 w 591547"/>
                <a:gd name="connsiteY60" fmla="*/ 590770 h 590770"/>
                <a:gd name="connsiteX61" fmla="*/ 344598 w 591547"/>
                <a:gd name="connsiteY61" fmla="*/ 590770 h 590770"/>
                <a:gd name="connsiteX62" fmla="*/ 193685 w 591547"/>
                <a:gd name="connsiteY62" fmla="*/ 590770 h 590770"/>
                <a:gd name="connsiteX63" fmla="*/ 64562 w 591547"/>
                <a:gd name="connsiteY63" fmla="*/ 590770 h 590770"/>
                <a:gd name="connsiteX64" fmla="*/ 0 w 591547"/>
                <a:gd name="connsiteY64" fmla="*/ 590770 h 590770"/>
                <a:gd name="connsiteX65" fmla="*/ 0 w 591547"/>
                <a:gd name="connsiteY65" fmla="*/ 569815 h 590770"/>
                <a:gd name="connsiteX66" fmla="*/ 54070 w 591547"/>
                <a:gd name="connsiteY66" fmla="*/ 569815 h 590770"/>
                <a:gd name="connsiteX67" fmla="*/ 54070 w 591547"/>
                <a:gd name="connsiteY67" fmla="*/ 373160 h 590770"/>
                <a:gd name="connsiteX68" fmla="*/ 62141 w 591547"/>
                <a:gd name="connsiteY68" fmla="*/ 362683 h 590770"/>
                <a:gd name="connsiteX69" fmla="*/ 191264 w 591547"/>
                <a:gd name="connsiteY69" fmla="*/ 333668 h 590770"/>
                <a:gd name="connsiteX70" fmla="*/ 195299 w 591547"/>
                <a:gd name="connsiteY70" fmla="*/ 333668 h 590770"/>
                <a:gd name="connsiteX71" fmla="*/ 196106 w 591547"/>
                <a:gd name="connsiteY71" fmla="*/ 333668 h 590770"/>
                <a:gd name="connsiteX72" fmla="*/ 215475 w 591547"/>
                <a:gd name="connsiteY72" fmla="*/ 336892 h 590770"/>
                <a:gd name="connsiteX73" fmla="*/ 215475 w 591547"/>
                <a:gd name="connsiteY73" fmla="*/ 116864 h 590770"/>
                <a:gd name="connsiteX74" fmla="*/ 223545 w 591547"/>
                <a:gd name="connsiteY74" fmla="*/ 106387 h 590770"/>
                <a:gd name="connsiteX75" fmla="*/ 341370 w 591547"/>
                <a:gd name="connsiteY75" fmla="*/ 75760 h 590770"/>
                <a:gd name="connsiteX76" fmla="*/ 342984 w 591547"/>
                <a:gd name="connsiteY76" fmla="*/ 75760 h 590770"/>
                <a:gd name="connsiteX77" fmla="*/ 345405 w 591547"/>
                <a:gd name="connsiteY77" fmla="*/ 75760 h 590770"/>
                <a:gd name="connsiteX78" fmla="*/ 347020 w 591547"/>
                <a:gd name="connsiteY78" fmla="*/ 75760 h 590770"/>
                <a:gd name="connsiteX79" fmla="*/ 348634 w 591547"/>
                <a:gd name="connsiteY79" fmla="*/ 75760 h 590770"/>
                <a:gd name="connsiteX80" fmla="*/ 387371 w 591547"/>
                <a:gd name="connsiteY80" fmla="*/ 91879 h 590770"/>
                <a:gd name="connsiteX81" fmla="*/ 387371 w 591547"/>
                <a:gd name="connsiteY81" fmla="*/ 62865 h 590770"/>
                <a:gd name="connsiteX82" fmla="*/ 365581 w 591547"/>
                <a:gd name="connsiteY82" fmla="*/ 32238 h 590770"/>
                <a:gd name="connsiteX83" fmla="*/ 397862 w 591547"/>
                <a:gd name="connsiteY83" fmla="*/ 0 h 59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91547" h="590770">
                  <a:moveTo>
                    <a:pt x="86413" y="515758"/>
                  </a:moveTo>
                  <a:lnTo>
                    <a:pt x="171919" y="515758"/>
                  </a:lnTo>
                  <a:lnTo>
                    <a:pt x="171919" y="537523"/>
                  </a:lnTo>
                  <a:lnTo>
                    <a:pt x="86413" y="537523"/>
                  </a:lnTo>
                  <a:close/>
                  <a:moveTo>
                    <a:pt x="86413" y="461733"/>
                  </a:moveTo>
                  <a:lnTo>
                    <a:pt x="171919" y="461733"/>
                  </a:lnTo>
                  <a:lnTo>
                    <a:pt x="171919" y="483498"/>
                  </a:lnTo>
                  <a:lnTo>
                    <a:pt x="86413" y="483498"/>
                  </a:lnTo>
                  <a:close/>
                  <a:moveTo>
                    <a:pt x="86413" y="408616"/>
                  </a:moveTo>
                  <a:lnTo>
                    <a:pt x="171919" y="408616"/>
                  </a:lnTo>
                  <a:lnTo>
                    <a:pt x="171919" y="429474"/>
                  </a:lnTo>
                  <a:lnTo>
                    <a:pt x="86413" y="429474"/>
                  </a:lnTo>
                  <a:close/>
                  <a:moveTo>
                    <a:pt x="204177" y="357041"/>
                  </a:moveTo>
                  <a:lnTo>
                    <a:pt x="204177" y="569815"/>
                  </a:lnTo>
                  <a:lnTo>
                    <a:pt x="333300" y="569815"/>
                  </a:lnTo>
                  <a:lnTo>
                    <a:pt x="333300" y="382026"/>
                  </a:lnTo>
                  <a:close/>
                  <a:moveTo>
                    <a:pt x="183194" y="357041"/>
                  </a:moveTo>
                  <a:lnTo>
                    <a:pt x="75053" y="382026"/>
                  </a:lnTo>
                  <a:lnTo>
                    <a:pt x="75053" y="569815"/>
                  </a:lnTo>
                  <a:lnTo>
                    <a:pt x="183194" y="569815"/>
                  </a:lnTo>
                  <a:close/>
                  <a:moveTo>
                    <a:pt x="247709" y="311838"/>
                  </a:moveTo>
                  <a:lnTo>
                    <a:pt x="322851" y="311838"/>
                  </a:lnTo>
                  <a:lnTo>
                    <a:pt x="322851" y="332826"/>
                  </a:lnTo>
                  <a:lnTo>
                    <a:pt x="247709" y="332826"/>
                  </a:lnTo>
                  <a:close/>
                  <a:moveTo>
                    <a:pt x="247709" y="257944"/>
                  </a:moveTo>
                  <a:lnTo>
                    <a:pt x="322851" y="257944"/>
                  </a:lnTo>
                  <a:lnTo>
                    <a:pt x="322851" y="279580"/>
                  </a:lnTo>
                  <a:lnTo>
                    <a:pt x="247709" y="279580"/>
                  </a:lnTo>
                  <a:close/>
                  <a:moveTo>
                    <a:pt x="247709" y="203919"/>
                  </a:moveTo>
                  <a:lnTo>
                    <a:pt x="322851" y="203919"/>
                  </a:lnTo>
                  <a:lnTo>
                    <a:pt x="322851" y="225684"/>
                  </a:lnTo>
                  <a:lnTo>
                    <a:pt x="247709" y="225684"/>
                  </a:lnTo>
                  <a:close/>
                  <a:moveTo>
                    <a:pt x="247709" y="150672"/>
                  </a:moveTo>
                  <a:lnTo>
                    <a:pt x="322851" y="150672"/>
                  </a:lnTo>
                  <a:lnTo>
                    <a:pt x="322851" y="171660"/>
                  </a:lnTo>
                  <a:lnTo>
                    <a:pt x="247709" y="171660"/>
                  </a:lnTo>
                  <a:close/>
                  <a:moveTo>
                    <a:pt x="355090" y="102357"/>
                  </a:moveTo>
                  <a:lnTo>
                    <a:pt x="355090" y="373160"/>
                  </a:lnTo>
                  <a:lnTo>
                    <a:pt x="355090" y="376384"/>
                  </a:lnTo>
                  <a:lnTo>
                    <a:pt x="355090" y="569815"/>
                  </a:lnTo>
                  <a:lnTo>
                    <a:pt x="484213" y="569815"/>
                  </a:lnTo>
                  <a:lnTo>
                    <a:pt x="484213" y="154744"/>
                  </a:lnTo>
                  <a:close/>
                  <a:moveTo>
                    <a:pt x="333300" y="99939"/>
                  </a:moveTo>
                  <a:lnTo>
                    <a:pt x="236458" y="125730"/>
                  </a:lnTo>
                  <a:lnTo>
                    <a:pt x="236458" y="341728"/>
                  </a:lnTo>
                  <a:lnTo>
                    <a:pt x="333300" y="360265"/>
                  </a:lnTo>
                  <a:close/>
                  <a:moveTo>
                    <a:pt x="397862" y="21761"/>
                  </a:moveTo>
                  <a:cubicBezTo>
                    <a:pt x="392213" y="21761"/>
                    <a:pt x="387371" y="26596"/>
                    <a:pt x="387371" y="32238"/>
                  </a:cubicBezTo>
                  <a:cubicBezTo>
                    <a:pt x="387371" y="37880"/>
                    <a:pt x="392213" y="42716"/>
                    <a:pt x="397862" y="42716"/>
                  </a:cubicBezTo>
                  <a:cubicBezTo>
                    <a:pt x="404318" y="42716"/>
                    <a:pt x="409160" y="37880"/>
                    <a:pt x="409160" y="32238"/>
                  </a:cubicBezTo>
                  <a:cubicBezTo>
                    <a:pt x="409160" y="26596"/>
                    <a:pt x="404318" y="21761"/>
                    <a:pt x="397862" y="21761"/>
                  </a:cubicBezTo>
                  <a:close/>
                  <a:moveTo>
                    <a:pt x="397862" y="0"/>
                  </a:moveTo>
                  <a:cubicBezTo>
                    <a:pt x="415616" y="0"/>
                    <a:pt x="430143" y="14507"/>
                    <a:pt x="430143" y="32238"/>
                  </a:cubicBezTo>
                  <a:cubicBezTo>
                    <a:pt x="430143" y="45940"/>
                    <a:pt x="421266" y="58029"/>
                    <a:pt x="409160" y="62865"/>
                  </a:cubicBezTo>
                  <a:lnTo>
                    <a:pt x="409160" y="100745"/>
                  </a:lnTo>
                  <a:lnTo>
                    <a:pt x="498740" y="137819"/>
                  </a:lnTo>
                  <a:cubicBezTo>
                    <a:pt x="502775" y="139431"/>
                    <a:pt x="506003" y="143461"/>
                    <a:pt x="506003" y="147491"/>
                  </a:cubicBezTo>
                  <a:lnTo>
                    <a:pt x="506003" y="569815"/>
                  </a:lnTo>
                  <a:lnTo>
                    <a:pt x="591547" y="569815"/>
                  </a:lnTo>
                  <a:lnTo>
                    <a:pt x="591547" y="590770"/>
                  </a:lnTo>
                  <a:lnTo>
                    <a:pt x="494705" y="590770"/>
                  </a:lnTo>
                  <a:lnTo>
                    <a:pt x="344598" y="590770"/>
                  </a:lnTo>
                  <a:lnTo>
                    <a:pt x="193685" y="590770"/>
                  </a:lnTo>
                  <a:lnTo>
                    <a:pt x="64562" y="590770"/>
                  </a:lnTo>
                  <a:lnTo>
                    <a:pt x="0" y="590770"/>
                  </a:lnTo>
                  <a:lnTo>
                    <a:pt x="0" y="569815"/>
                  </a:lnTo>
                  <a:lnTo>
                    <a:pt x="54070" y="569815"/>
                  </a:lnTo>
                  <a:lnTo>
                    <a:pt x="54070" y="373160"/>
                  </a:lnTo>
                  <a:cubicBezTo>
                    <a:pt x="54070" y="368324"/>
                    <a:pt x="57298" y="364294"/>
                    <a:pt x="62141" y="362683"/>
                  </a:cubicBezTo>
                  <a:lnTo>
                    <a:pt x="191264" y="333668"/>
                  </a:lnTo>
                  <a:cubicBezTo>
                    <a:pt x="192878" y="332862"/>
                    <a:pt x="194492" y="332862"/>
                    <a:pt x="195299" y="333668"/>
                  </a:cubicBezTo>
                  <a:cubicBezTo>
                    <a:pt x="196106" y="333668"/>
                    <a:pt x="196106" y="333668"/>
                    <a:pt x="196106" y="333668"/>
                  </a:cubicBezTo>
                  <a:lnTo>
                    <a:pt x="215475" y="336892"/>
                  </a:lnTo>
                  <a:lnTo>
                    <a:pt x="215475" y="116864"/>
                  </a:lnTo>
                  <a:cubicBezTo>
                    <a:pt x="215475" y="112028"/>
                    <a:pt x="218703" y="107999"/>
                    <a:pt x="223545" y="106387"/>
                  </a:cubicBezTo>
                  <a:lnTo>
                    <a:pt x="341370" y="75760"/>
                  </a:lnTo>
                  <a:cubicBezTo>
                    <a:pt x="342177" y="75760"/>
                    <a:pt x="342177" y="75760"/>
                    <a:pt x="342984" y="75760"/>
                  </a:cubicBezTo>
                  <a:cubicBezTo>
                    <a:pt x="343791" y="75760"/>
                    <a:pt x="344598" y="74954"/>
                    <a:pt x="345405" y="75760"/>
                  </a:cubicBezTo>
                  <a:cubicBezTo>
                    <a:pt x="346213" y="75760"/>
                    <a:pt x="347020" y="75760"/>
                    <a:pt x="347020" y="75760"/>
                  </a:cubicBezTo>
                  <a:cubicBezTo>
                    <a:pt x="347827" y="75760"/>
                    <a:pt x="347827" y="75760"/>
                    <a:pt x="348634" y="75760"/>
                  </a:cubicBezTo>
                  <a:lnTo>
                    <a:pt x="387371" y="91879"/>
                  </a:lnTo>
                  <a:lnTo>
                    <a:pt x="387371" y="62865"/>
                  </a:lnTo>
                  <a:cubicBezTo>
                    <a:pt x="375265" y="58029"/>
                    <a:pt x="365581" y="45940"/>
                    <a:pt x="365581" y="32238"/>
                  </a:cubicBezTo>
                  <a:cubicBezTo>
                    <a:pt x="365581" y="14507"/>
                    <a:pt x="380107" y="0"/>
                    <a:pt x="39786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</p:sp>
      </p:grpSp>
      <p:sp>
        <p:nvSpPr>
          <p:cNvPr id="10" name="矩形 9"/>
          <p:cNvSpPr/>
          <p:nvPr userDrawn="1"/>
        </p:nvSpPr>
        <p:spPr>
          <a:xfrm>
            <a:off x="738414" y="6000796"/>
            <a:ext cx="2512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r" defTabSz="914400" rtl="0" eaLnBrk="1" latinLnBrk="0" hangingPunct="1"/>
            <a:r>
              <a:rPr lang="en-US" altLang="zh-CN" sz="1600" kern="12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Peng Cheng Laboratory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365125" y="565150"/>
            <a:ext cx="892175" cy="152835"/>
            <a:chOff x="365125" y="565150"/>
            <a:chExt cx="892175" cy="152835"/>
          </a:xfrm>
        </p:grpSpPr>
        <p:sp>
          <p:nvSpPr>
            <p:cNvPr id="12" name="矩形 11"/>
            <p:cNvSpPr/>
            <p:nvPr/>
          </p:nvSpPr>
          <p:spPr>
            <a:xfrm>
              <a:off x="365125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559990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 flipH="1">
              <a:off x="758675" y="565150"/>
              <a:ext cx="498625" cy="152835"/>
            </a:xfrm>
            <a:prstGeom prst="rect">
              <a:avLst/>
            </a:prstGeom>
            <a:gradFill>
              <a:gsLst>
                <a:gs pos="56000">
                  <a:srgbClr val="0067B3">
                    <a:alpha val="94000"/>
                  </a:srgbClr>
                </a:gs>
                <a:gs pos="0">
                  <a:srgbClr val="0067B3">
                    <a:alpha val="0"/>
                  </a:srgbClr>
                </a:gs>
                <a:gs pos="100000">
                  <a:srgbClr val="0067B3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 userDrawn="1"/>
        </p:nvGrpSpPr>
        <p:grpSpPr>
          <a:xfrm rot="10800000">
            <a:off x="10950575" y="6169025"/>
            <a:ext cx="892175" cy="152835"/>
            <a:chOff x="365125" y="565150"/>
            <a:chExt cx="892175" cy="152835"/>
          </a:xfrm>
        </p:grpSpPr>
        <p:sp>
          <p:nvSpPr>
            <p:cNvPr id="16" name="矩形 15"/>
            <p:cNvSpPr/>
            <p:nvPr/>
          </p:nvSpPr>
          <p:spPr>
            <a:xfrm>
              <a:off x="365125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559990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 flipH="1">
              <a:off x="758675" y="565150"/>
              <a:ext cx="498625" cy="152835"/>
            </a:xfrm>
            <a:prstGeom prst="rect">
              <a:avLst/>
            </a:prstGeom>
            <a:gradFill>
              <a:gsLst>
                <a:gs pos="56000">
                  <a:srgbClr val="0067B3">
                    <a:alpha val="94000"/>
                  </a:srgbClr>
                </a:gs>
                <a:gs pos="0">
                  <a:srgbClr val="0067B3">
                    <a:alpha val="0"/>
                  </a:srgbClr>
                </a:gs>
                <a:gs pos="100000">
                  <a:srgbClr val="0067B3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" t="1056"/>
          <a:stretch>
            <a:fillRect/>
          </a:stretch>
        </p:blipFill>
        <p:spPr>
          <a:xfrm>
            <a:off x="10876854" y="520300"/>
            <a:ext cx="939088" cy="939088"/>
          </a:xfrm>
          <a:prstGeom prst="ellipse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F3AFA-56C6-472E-BF21-32DC9E277C69}" type="datetime1">
              <a:rPr lang="zh-CN" altLang="en-US" smtClean="0"/>
              <a:t>2023/9/1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662D1-A0BC-48CC-B41F-034E8E912D81}" type="datetime1">
              <a:rPr lang="zh-CN" altLang="en-US" smtClean="0"/>
              <a:t>2023/9/1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15509" y="181815"/>
            <a:ext cx="10374406" cy="93908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331532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155444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331532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155444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C0895-0A74-426D-AD20-44FB46A1D511}" type="datetime1">
              <a:rPr lang="zh-CN" altLang="en-US" smtClean="0"/>
              <a:t>2023/9/1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/>
          <p:cNvSpPr txBox="1"/>
          <p:nvPr userDrawn="1"/>
        </p:nvSpPr>
        <p:spPr>
          <a:xfrm>
            <a:off x="10330478" y="6394217"/>
            <a:ext cx="1340597" cy="260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343502" y="5959532"/>
            <a:ext cx="333318" cy="333318"/>
            <a:chOff x="11520099" y="6172200"/>
            <a:chExt cx="333318" cy="333318"/>
          </a:xfrm>
        </p:grpSpPr>
        <p:sp>
          <p:nvSpPr>
            <p:cNvPr id="12" name="椭圆 11"/>
            <p:cNvSpPr/>
            <p:nvPr/>
          </p:nvSpPr>
          <p:spPr>
            <a:xfrm>
              <a:off x="11520099" y="6172200"/>
              <a:ext cx="333318" cy="333318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 Black" panose="020B0A04020102020204" pitchFamily="34" charset="0"/>
              </a:endParaRPr>
            </a:p>
          </p:txBody>
        </p:sp>
        <p:sp>
          <p:nvSpPr>
            <p:cNvPr id="13" name="appartments_160217"/>
            <p:cNvSpPr>
              <a:spLocks noChangeAspect="1"/>
            </p:cNvSpPr>
            <p:nvPr/>
          </p:nvSpPr>
          <p:spPr bwMode="auto">
            <a:xfrm>
              <a:off x="11567497" y="6203086"/>
              <a:ext cx="238522" cy="238208"/>
            </a:xfrm>
            <a:custGeom>
              <a:avLst/>
              <a:gdLst>
                <a:gd name="connsiteX0" fmla="*/ 86413 w 591547"/>
                <a:gd name="connsiteY0" fmla="*/ 515758 h 590770"/>
                <a:gd name="connsiteX1" fmla="*/ 171919 w 591547"/>
                <a:gd name="connsiteY1" fmla="*/ 515758 h 590770"/>
                <a:gd name="connsiteX2" fmla="*/ 171919 w 591547"/>
                <a:gd name="connsiteY2" fmla="*/ 537523 h 590770"/>
                <a:gd name="connsiteX3" fmla="*/ 86413 w 591547"/>
                <a:gd name="connsiteY3" fmla="*/ 537523 h 590770"/>
                <a:gd name="connsiteX4" fmla="*/ 86413 w 591547"/>
                <a:gd name="connsiteY4" fmla="*/ 461733 h 590770"/>
                <a:gd name="connsiteX5" fmla="*/ 171919 w 591547"/>
                <a:gd name="connsiteY5" fmla="*/ 461733 h 590770"/>
                <a:gd name="connsiteX6" fmla="*/ 171919 w 591547"/>
                <a:gd name="connsiteY6" fmla="*/ 483498 h 590770"/>
                <a:gd name="connsiteX7" fmla="*/ 86413 w 591547"/>
                <a:gd name="connsiteY7" fmla="*/ 483498 h 590770"/>
                <a:gd name="connsiteX8" fmla="*/ 86413 w 591547"/>
                <a:gd name="connsiteY8" fmla="*/ 408616 h 590770"/>
                <a:gd name="connsiteX9" fmla="*/ 171919 w 591547"/>
                <a:gd name="connsiteY9" fmla="*/ 408616 h 590770"/>
                <a:gd name="connsiteX10" fmla="*/ 171919 w 591547"/>
                <a:gd name="connsiteY10" fmla="*/ 429474 h 590770"/>
                <a:gd name="connsiteX11" fmla="*/ 86413 w 591547"/>
                <a:gd name="connsiteY11" fmla="*/ 429474 h 590770"/>
                <a:gd name="connsiteX12" fmla="*/ 204177 w 591547"/>
                <a:gd name="connsiteY12" fmla="*/ 357041 h 590770"/>
                <a:gd name="connsiteX13" fmla="*/ 204177 w 591547"/>
                <a:gd name="connsiteY13" fmla="*/ 569815 h 590770"/>
                <a:gd name="connsiteX14" fmla="*/ 333300 w 591547"/>
                <a:gd name="connsiteY14" fmla="*/ 569815 h 590770"/>
                <a:gd name="connsiteX15" fmla="*/ 333300 w 591547"/>
                <a:gd name="connsiteY15" fmla="*/ 382026 h 590770"/>
                <a:gd name="connsiteX16" fmla="*/ 183194 w 591547"/>
                <a:gd name="connsiteY16" fmla="*/ 357041 h 590770"/>
                <a:gd name="connsiteX17" fmla="*/ 75053 w 591547"/>
                <a:gd name="connsiteY17" fmla="*/ 382026 h 590770"/>
                <a:gd name="connsiteX18" fmla="*/ 75053 w 591547"/>
                <a:gd name="connsiteY18" fmla="*/ 569815 h 590770"/>
                <a:gd name="connsiteX19" fmla="*/ 183194 w 591547"/>
                <a:gd name="connsiteY19" fmla="*/ 569815 h 590770"/>
                <a:gd name="connsiteX20" fmla="*/ 247709 w 591547"/>
                <a:gd name="connsiteY20" fmla="*/ 311838 h 590770"/>
                <a:gd name="connsiteX21" fmla="*/ 322851 w 591547"/>
                <a:gd name="connsiteY21" fmla="*/ 311838 h 590770"/>
                <a:gd name="connsiteX22" fmla="*/ 322851 w 591547"/>
                <a:gd name="connsiteY22" fmla="*/ 332826 h 590770"/>
                <a:gd name="connsiteX23" fmla="*/ 247709 w 591547"/>
                <a:gd name="connsiteY23" fmla="*/ 332826 h 590770"/>
                <a:gd name="connsiteX24" fmla="*/ 247709 w 591547"/>
                <a:gd name="connsiteY24" fmla="*/ 257944 h 590770"/>
                <a:gd name="connsiteX25" fmla="*/ 322851 w 591547"/>
                <a:gd name="connsiteY25" fmla="*/ 257944 h 590770"/>
                <a:gd name="connsiteX26" fmla="*/ 322851 w 591547"/>
                <a:gd name="connsiteY26" fmla="*/ 279580 h 590770"/>
                <a:gd name="connsiteX27" fmla="*/ 247709 w 591547"/>
                <a:gd name="connsiteY27" fmla="*/ 279580 h 590770"/>
                <a:gd name="connsiteX28" fmla="*/ 247709 w 591547"/>
                <a:gd name="connsiteY28" fmla="*/ 203919 h 590770"/>
                <a:gd name="connsiteX29" fmla="*/ 322851 w 591547"/>
                <a:gd name="connsiteY29" fmla="*/ 203919 h 590770"/>
                <a:gd name="connsiteX30" fmla="*/ 322851 w 591547"/>
                <a:gd name="connsiteY30" fmla="*/ 225684 h 590770"/>
                <a:gd name="connsiteX31" fmla="*/ 247709 w 591547"/>
                <a:gd name="connsiteY31" fmla="*/ 225684 h 590770"/>
                <a:gd name="connsiteX32" fmla="*/ 247709 w 591547"/>
                <a:gd name="connsiteY32" fmla="*/ 150672 h 590770"/>
                <a:gd name="connsiteX33" fmla="*/ 322851 w 591547"/>
                <a:gd name="connsiteY33" fmla="*/ 150672 h 590770"/>
                <a:gd name="connsiteX34" fmla="*/ 322851 w 591547"/>
                <a:gd name="connsiteY34" fmla="*/ 171660 h 590770"/>
                <a:gd name="connsiteX35" fmla="*/ 247709 w 591547"/>
                <a:gd name="connsiteY35" fmla="*/ 171660 h 590770"/>
                <a:gd name="connsiteX36" fmla="*/ 355090 w 591547"/>
                <a:gd name="connsiteY36" fmla="*/ 102357 h 590770"/>
                <a:gd name="connsiteX37" fmla="*/ 355090 w 591547"/>
                <a:gd name="connsiteY37" fmla="*/ 373160 h 590770"/>
                <a:gd name="connsiteX38" fmla="*/ 355090 w 591547"/>
                <a:gd name="connsiteY38" fmla="*/ 376384 h 590770"/>
                <a:gd name="connsiteX39" fmla="*/ 355090 w 591547"/>
                <a:gd name="connsiteY39" fmla="*/ 569815 h 590770"/>
                <a:gd name="connsiteX40" fmla="*/ 484213 w 591547"/>
                <a:gd name="connsiteY40" fmla="*/ 569815 h 590770"/>
                <a:gd name="connsiteX41" fmla="*/ 484213 w 591547"/>
                <a:gd name="connsiteY41" fmla="*/ 154744 h 590770"/>
                <a:gd name="connsiteX42" fmla="*/ 333300 w 591547"/>
                <a:gd name="connsiteY42" fmla="*/ 99939 h 590770"/>
                <a:gd name="connsiteX43" fmla="*/ 236458 w 591547"/>
                <a:gd name="connsiteY43" fmla="*/ 125730 h 590770"/>
                <a:gd name="connsiteX44" fmla="*/ 236458 w 591547"/>
                <a:gd name="connsiteY44" fmla="*/ 341728 h 590770"/>
                <a:gd name="connsiteX45" fmla="*/ 333300 w 591547"/>
                <a:gd name="connsiteY45" fmla="*/ 360265 h 590770"/>
                <a:gd name="connsiteX46" fmla="*/ 397862 w 591547"/>
                <a:gd name="connsiteY46" fmla="*/ 21761 h 590770"/>
                <a:gd name="connsiteX47" fmla="*/ 387371 w 591547"/>
                <a:gd name="connsiteY47" fmla="*/ 32238 h 590770"/>
                <a:gd name="connsiteX48" fmla="*/ 397862 w 591547"/>
                <a:gd name="connsiteY48" fmla="*/ 42716 h 590770"/>
                <a:gd name="connsiteX49" fmla="*/ 409160 w 591547"/>
                <a:gd name="connsiteY49" fmla="*/ 32238 h 590770"/>
                <a:gd name="connsiteX50" fmla="*/ 397862 w 591547"/>
                <a:gd name="connsiteY50" fmla="*/ 21761 h 590770"/>
                <a:gd name="connsiteX51" fmla="*/ 397862 w 591547"/>
                <a:gd name="connsiteY51" fmla="*/ 0 h 590770"/>
                <a:gd name="connsiteX52" fmla="*/ 430143 w 591547"/>
                <a:gd name="connsiteY52" fmla="*/ 32238 h 590770"/>
                <a:gd name="connsiteX53" fmla="*/ 409160 w 591547"/>
                <a:gd name="connsiteY53" fmla="*/ 62865 h 590770"/>
                <a:gd name="connsiteX54" fmla="*/ 409160 w 591547"/>
                <a:gd name="connsiteY54" fmla="*/ 100745 h 590770"/>
                <a:gd name="connsiteX55" fmla="*/ 498740 w 591547"/>
                <a:gd name="connsiteY55" fmla="*/ 137819 h 590770"/>
                <a:gd name="connsiteX56" fmla="*/ 506003 w 591547"/>
                <a:gd name="connsiteY56" fmla="*/ 147491 h 590770"/>
                <a:gd name="connsiteX57" fmla="*/ 506003 w 591547"/>
                <a:gd name="connsiteY57" fmla="*/ 569815 h 590770"/>
                <a:gd name="connsiteX58" fmla="*/ 591547 w 591547"/>
                <a:gd name="connsiteY58" fmla="*/ 569815 h 590770"/>
                <a:gd name="connsiteX59" fmla="*/ 591547 w 591547"/>
                <a:gd name="connsiteY59" fmla="*/ 590770 h 590770"/>
                <a:gd name="connsiteX60" fmla="*/ 494705 w 591547"/>
                <a:gd name="connsiteY60" fmla="*/ 590770 h 590770"/>
                <a:gd name="connsiteX61" fmla="*/ 344598 w 591547"/>
                <a:gd name="connsiteY61" fmla="*/ 590770 h 590770"/>
                <a:gd name="connsiteX62" fmla="*/ 193685 w 591547"/>
                <a:gd name="connsiteY62" fmla="*/ 590770 h 590770"/>
                <a:gd name="connsiteX63" fmla="*/ 64562 w 591547"/>
                <a:gd name="connsiteY63" fmla="*/ 590770 h 590770"/>
                <a:gd name="connsiteX64" fmla="*/ 0 w 591547"/>
                <a:gd name="connsiteY64" fmla="*/ 590770 h 590770"/>
                <a:gd name="connsiteX65" fmla="*/ 0 w 591547"/>
                <a:gd name="connsiteY65" fmla="*/ 569815 h 590770"/>
                <a:gd name="connsiteX66" fmla="*/ 54070 w 591547"/>
                <a:gd name="connsiteY66" fmla="*/ 569815 h 590770"/>
                <a:gd name="connsiteX67" fmla="*/ 54070 w 591547"/>
                <a:gd name="connsiteY67" fmla="*/ 373160 h 590770"/>
                <a:gd name="connsiteX68" fmla="*/ 62141 w 591547"/>
                <a:gd name="connsiteY68" fmla="*/ 362683 h 590770"/>
                <a:gd name="connsiteX69" fmla="*/ 191264 w 591547"/>
                <a:gd name="connsiteY69" fmla="*/ 333668 h 590770"/>
                <a:gd name="connsiteX70" fmla="*/ 195299 w 591547"/>
                <a:gd name="connsiteY70" fmla="*/ 333668 h 590770"/>
                <a:gd name="connsiteX71" fmla="*/ 196106 w 591547"/>
                <a:gd name="connsiteY71" fmla="*/ 333668 h 590770"/>
                <a:gd name="connsiteX72" fmla="*/ 215475 w 591547"/>
                <a:gd name="connsiteY72" fmla="*/ 336892 h 590770"/>
                <a:gd name="connsiteX73" fmla="*/ 215475 w 591547"/>
                <a:gd name="connsiteY73" fmla="*/ 116864 h 590770"/>
                <a:gd name="connsiteX74" fmla="*/ 223545 w 591547"/>
                <a:gd name="connsiteY74" fmla="*/ 106387 h 590770"/>
                <a:gd name="connsiteX75" fmla="*/ 341370 w 591547"/>
                <a:gd name="connsiteY75" fmla="*/ 75760 h 590770"/>
                <a:gd name="connsiteX76" fmla="*/ 342984 w 591547"/>
                <a:gd name="connsiteY76" fmla="*/ 75760 h 590770"/>
                <a:gd name="connsiteX77" fmla="*/ 345405 w 591547"/>
                <a:gd name="connsiteY77" fmla="*/ 75760 h 590770"/>
                <a:gd name="connsiteX78" fmla="*/ 347020 w 591547"/>
                <a:gd name="connsiteY78" fmla="*/ 75760 h 590770"/>
                <a:gd name="connsiteX79" fmla="*/ 348634 w 591547"/>
                <a:gd name="connsiteY79" fmla="*/ 75760 h 590770"/>
                <a:gd name="connsiteX80" fmla="*/ 387371 w 591547"/>
                <a:gd name="connsiteY80" fmla="*/ 91879 h 590770"/>
                <a:gd name="connsiteX81" fmla="*/ 387371 w 591547"/>
                <a:gd name="connsiteY81" fmla="*/ 62865 h 590770"/>
                <a:gd name="connsiteX82" fmla="*/ 365581 w 591547"/>
                <a:gd name="connsiteY82" fmla="*/ 32238 h 590770"/>
                <a:gd name="connsiteX83" fmla="*/ 397862 w 591547"/>
                <a:gd name="connsiteY83" fmla="*/ 0 h 59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91547" h="590770">
                  <a:moveTo>
                    <a:pt x="86413" y="515758"/>
                  </a:moveTo>
                  <a:lnTo>
                    <a:pt x="171919" y="515758"/>
                  </a:lnTo>
                  <a:lnTo>
                    <a:pt x="171919" y="537523"/>
                  </a:lnTo>
                  <a:lnTo>
                    <a:pt x="86413" y="537523"/>
                  </a:lnTo>
                  <a:close/>
                  <a:moveTo>
                    <a:pt x="86413" y="461733"/>
                  </a:moveTo>
                  <a:lnTo>
                    <a:pt x="171919" y="461733"/>
                  </a:lnTo>
                  <a:lnTo>
                    <a:pt x="171919" y="483498"/>
                  </a:lnTo>
                  <a:lnTo>
                    <a:pt x="86413" y="483498"/>
                  </a:lnTo>
                  <a:close/>
                  <a:moveTo>
                    <a:pt x="86413" y="408616"/>
                  </a:moveTo>
                  <a:lnTo>
                    <a:pt x="171919" y="408616"/>
                  </a:lnTo>
                  <a:lnTo>
                    <a:pt x="171919" y="429474"/>
                  </a:lnTo>
                  <a:lnTo>
                    <a:pt x="86413" y="429474"/>
                  </a:lnTo>
                  <a:close/>
                  <a:moveTo>
                    <a:pt x="204177" y="357041"/>
                  </a:moveTo>
                  <a:lnTo>
                    <a:pt x="204177" y="569815"/>
                  </a:lnTo>
                  <a:lnTo>
                    <a:pt x="333300" y="569815"/>
                  </a:lnTo>
                  <a:lnTo>
                    <a:pt x="333300" y="382026"/>
                  </a:lnTo>
                  <a:close/>
                  <a:moveTo>
                    <a:pt x="183194" y="357041"/>
                  </a:moveTo>
                  <a:lnTo>
                    <a:pt x="75053" y="382026"/>
                  </a:lnTo>
                  <a:lnTo>
                    <a:pt x="75053" y="569815"/>
                  </a:lnTo>
                  <a:lnTo>
                    <a:pt x="183194" y="569815"/>
                  </a:lnTo>
                  <a:close/>
                  <a:moveTo>
                    <a:pt x="247709" y="311838"/>
                  </a:moveTo>
                  <a:lnTo>
                    <a:pt x="322851" y="311838"/>
                  </a:lnTo>
                  <a:lnTo>
                    <a:pt x="322851" y="332826"/>
                  </a:lnTo>
                  <a:lnTo>
                    <a:pt x="247709" y="332826"/>
                  </a:lnTo>
                  <a:close/>
                  <a:moveTo>
                    <a:pt x="247709" y="257944"/>
                  </a:moveTo>
                  <a:lnTo>
                    <a:pt x="322851" y="257944"/>
                  </a:lnTo>
                  <a:lnTo>
                    <a:pt x="322851" y="279580"/>
                  </a:lnTo>
                  <a:lnTo>
                    <a:pt x="247709" y="279580"/>
                  </a:lnTo>
                  <a:close/>
                  <a:moveTo>
                    <a:pt x="247709" y="203919"/>
                  </a:moveTo>
                  <a:lnTo>
                    <a:pt x="322851" y="203919"/>
                  </a:lnTo>
                  <a:lnTo>
                    <a:pt x="322851" y="225684"/>
                  </a:lnTo>
                  <a:lnTo>
                    <a:pt x="247709" y="225684"/>
                  </a:lnTo>
                  <a:close/>
                  <a:moveTo>
                    <a:pt x="247709" y="150672"/>
                  </a:moveTo>
                  <a:lnTo>
                    <a:pt x="322851" y="150672"/>
                  </a:lnTo>
                  <a:lnTo>
                    <a:pt x="322851" y="171660"/>
                  </a:lnTo>
                  <a:lnTo>
                    <a:pt x="247709" y="171660"/>
                  </a:lnTo>
                  <a:close/>
                  <a:moveTo>
                    <a:pt x="355090" y="102357"/>
                  </a:moveTo>
                  <a:lnTo>
                    <a:pt x="355090" y="373160"/>
                  </a:lnTo>
                  <a:lnTo>
                    <a:pt x="355090" y="376384"/>
                  </a:lnTo>
                  <a:lnTo>
                    <a:pt x="355090" y="569815"/>
                  </a:lnTo>
                  <a:lnTo>
                    <a:pt x="484213" y="569815"/>
                  </a:lnTo>
                  <a:lnTo>
                    <a:pt x="484213" y="154744"/>
                  </a:lnTo>
                  <a:close/>
                  <a:moveTo>
                    <a:pt x="333300" y="99939"/>
                  </a:moveTo>
                  <a:lnTo>
                    <a:pt x="236458" y="125730"/>
                  </a:lnTo>
                  <a:lnTo>
                    <a:pt x="236458" y="341728"/>
                  </a:lnTo>
                  <a:lnTo>
                    <a:pt x="333300" y="360265"/>
                  </a:lnTo>
                  <a:close/>
                  <a:moveTo>
                    <a:pt x="397862" y="21761"/>
                  </a:moveTo>
                  <a:cubicBezTo>
                    <a:pt x="392213" y="21761"/>
                    <a:pt x="387371" y="26596"/>
                    <a:pt x="387371" y="32238"/>
                  </a:cubicBezTo>
                  <a:cubicBezTo>
                    <a:pt x="387371" y="37880"/>
                    <a:pt x="392213" y="42716"/>
                    <a:pt x="397862" y="42716"/>
                  </a:cubicBezTo>
                  <a:cubicBezTo>
                    <a:pt x="404318" y="42716"/>
                    <a:pt x="409160" y="37880"/>
                    <a:pt x="409160" y="32238"/>
                  </a:cubicBezTo>
                  <a:cubicBezTo>
                    <a:pt x="409160" y="26596"/>
                    <a:pt x="404318" y="21761"/>
                    <a:pt x="397862" y="21761"/>
                  </a:cubicBezTo>
                  <a:close/>
                  <a:moveTo>
                    <a:pt x="397862" y="0"/>
                  </a:moveTo>
                  <a:cubicBezTo>
                    <a:pt x="415616" y="0"/>
                    <a:pt x="430143" y="14507"/>
                    <a:pt x="430143" y="32238"/>
                  </a:cubicBezTo>
                  <a:cubicBezTo>
                    <a:pt x="430143" y="45940"/>
                    <a:pt x="421266" y="58029"/>
                    <a:pt x="409160" y="62865"/>
                  </a:cubicBezTo>
                  <a:lnTo>
                    <a:pt x="409160" y="100745"/>
                  </a:lnTo>
                  <a:lnTo>
                    <a:pt x="498740" y="137819"/>
                  </a:lnTo>
                  <a:cubicBezTo>
                    <a:pt x="502775" y="139431"/>
                    <a:pt x="506003" y="143461"/>
                    <a:pt x="506003" y="147491"/>
                  </a:cubicBezTo>
                  <a:lnTo>
                    <a:pt x="506003" y="569815"/>
                  </a:lnTo>
                  <a:lnTo>
                    <a:pt x="591547" y="569815"/>
                  </a:lnTo>
                  <a:lnTo>
                    <a:pt x="591547" y="590770"/>
                  </a:lnTo>
                  <a:lnTo>
                    <a:pt x="494705" y="590770"/>
                  </a:lnTo>
                  <a:lnTo>
                    <a:pt x="344598" y="590770"/>
                  </a:lnTo>
                  <a:lnTo>
                    <a:pt x="193685" y="590770"/>
                  </a:lnTo>
                  <a:lnTo>
                    <a:pt x="64562" y="590770"/>
                  </a:lnTo>
                  <a:lnTo>
                    <a:pt x="0" y="590770"/>
                  </a:lnTo>
                  <a:lnTo>
                    <a:pt x="0" y="569815"/>
                  </a:lnTo>
                  <a:lnTo>
                    <a:pt x="54070" y="569815"/>
                  </a:lnTo>
                  <a:lnTo>
                    <a:pt x="54070" y="373160"/>
                  </a:lnTo>
                  <a:cubicBezTo>
                    <a:pt x="54070" y="368324"/>
                    <a:pt x="57298" y="364294"/>
                    <a:pt x="62141" y="362683"/>
                  </a:cubicBezTo>
                  <a:lnTo>
                    <a:pt x="191264" y="333668"/>
                  </a:lnTo>
                  <a:cubicBezTo>
                    <a:pt x="192878" y="332862"/>
                    <a:pt x="194492" y="332862"/>
                    <a:pt x="195299" y="333668"/>
                  </a:cubicBezTo>
                  <a:cubicBezTo>
                    <a:pt x="196106" y="333668"/>
                    <a:pt x="196106" y="333668"/>
                    <a:pt x="196106" y="333668"/>
                  </a:cubicBezTo>
                  <a:lnTo>
                    <a:pt x="215475" y="336892"/>
                  </a:lnTo>
                  <a:lnTo>
                    <a:pt x="215475" y="116864"/>
                  </a:lnTo>
                  <a:cubicBezTo>
                    <a:pt x="215475" y="112028"/>
                    <a:pt x="218703" y="107999"/>
                    <a:pt x="223545" y="106387"/>
                  </a:cubicBezTo>
                  <a:lnTo>
                    <a:pt x="341370" y="75760"/>
                  </a:lnTo>
                  <a:cubicBezTo>
                    <a:pt x="342177" y="75760"/>
                    <a:pt x="342177" y="75760"/>
                    <a:pt x="342984" y="75760"/>
                  </a:cubicBezTo>
                  <a:cubicBezTo>
                    <a:pt x="343791" y="75760"/>
                    <a:pt x="344598" y="74954"/>
                    <a:pt x="345405" y="75760"/>
                  </a:cubicBezTo>
                  <a:cubicBezTo>
                    <a:pt x="346213" y="75760"/>
                    <a:pt x="347020" y="75760"/>
                    <a:pt x="347020" y="75760"/>
                  </a:cubicBezTo>
                  <a:cubicBezTo>
                    <a:pt x="347827" y="75760"/>
                    <a:pt x="347827" y="75760"/>
                    <a:pt x="348634" y="75760"/>
                  </a:cubicBezTo>
                  <a:lnTo>
                    <a:pt x="387371" y="91879"/>
                  </a:lnTo>
                  <a:lnTo>
                    <a:pt x="387371" y="62865"/>
                  </a:lnTo>
                  <a:cubicBezTo>
                    <a:pt x="375265" y="58029"/>
                    <a:pt x="365581" y="45940"/>
                    <a:pt x="365581" y="32238"/>
                  </a:cubicBezTo>
                  <a:cubicBezTo>
                    <a:pt x="365581" y="14507"/>
                    <a:pt x="380107" y="0"/>
                    <a:pt x="39786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</p:sp>
      </p:grpSp>
      <p:sp>
        <p:nvSpPr>
          <p:cNvPr id="14" name="矩形 13"/>
          <p:cNvSpPr/>
          <p:nvPr userDrawn="1"/>
        </p:nvSpPr>
        <p:spPr>
          <a:xfrm>
            <a:off x="738414" y="5651165"/>
            <a:ext cx="2512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r" defTabSz="914400" rtl="0" eaLnBrk="1" latinLnBrk="0" hangingPunct="1"/>
            <a:r>
              <a:rPr lang="en-US" altLang="zh-CN" sz="1600" kern="12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Peng Cheng Laboratory</a:t>
            </a:r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365125" y="565150"/>
            <a:ext cx="892175" cy="152835"/>
            <a:chOff x="365125" y="565150"/>
            <a:chExt cx="892175" cy="152835"/>
          </a:xfrm>
        </p:grpSpPr>
        <p:sp>
          <p:nvSpPr>
            <p:cNvPr id="16" name="矩形 15"/>
            <p:cNvSpPr/>
            <p:nvPr/>
          </p:nvSpPr>
          <p:spPr>
            <a:xfrm>
              <a:off x="365125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559990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 flipH="1">
              <a:off x="758675" y="565150"/>
              <a:ext cx="498625" cy="152835"/>
            </a:xfrm>
            <a:prstGeom prst="rect">
              <a:avLst/>
            </a:prstGeom>
            <a:gradFill>
              <a:gsLst>
                <a:gs pos="56000">
                  <a:srgbClr val="0067B3">
                    <a:alpha val="94000"/>
                  </a:srgbClr>
                </a:gs>
                <a:gs pos="0">
                  <a:srgbClr val="0067B3">
                    <a:alpha val="0"/>
                  </a:srgbClr>
                </a:gs>
                <a:gs pos="100000">
                  <a:srgbClr val="0067B3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 userDrawn="1"/>
        </p:nvGrpSpPr>
        <p:grpSpPr>
          <a:xfrm rot="10800000">
            <a:off x="10950575" y="6169025"/>
            <a:ext cx="892175" cy="152835"/>
            <a:chOff x="365125" y="565150"/>
            <a:chExt cx="892175" cy="152835"/>
          </a:xfrm>
        </p:grpSpPr>
        <p:sp>
          <p:nvSpPr>
            <p:cNvPr id="20" name="矩形 19"/>
            <p:cNvSpPr/>
            <p:nvPr/>
          </p:nvSpPr>
          <p:spPr>
            <a:xfrm>
              <a:off x="365125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559990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 flipH="1">
              <a:off x="758675" y="565150"/>
              <a:ext cx="498625" cy="152835"/>
            </a:xfrm>
            <a:prstGeom prst="rect">
              <a:avLst/>
            </a:prstGeom>
            <a:gradFill>
              <a:gsLst>
                <a:gs pos="56000">
                  <a:srgbClr val="0067B3">
                    <a:alpha val="94000"/>
                  </a:srgbClr>
                </a:gs>
                <a:gs pos="0">
                  <a:srgbClr val="0067B3">
                    <a:alpha val="0"/>
                  </a:srgbClr>
                </a:gs>
                <a:gs pos="100000">
                  <a:srgbClr val="0067B3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3" name="图片 2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" t="1056"/>
          <a:stretch>
            <a:fillRect/>
          </a:stretch>
        </p:blipFill>
        <p:spPr>
          <a:xfrm>
            <a:off x="10876854" y="520300"/>
            <a:ext cx="939088" cy="939088"/>
          </a:xfrm>
          <a:prstGeom prst="ellipse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98711" y="1703107"/>
            <a:ext cx="10515600" cy="1120775"/>
          </a:xfrm>
        </p:spPr>
        <p:txBody>
          <a:bodyPr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谢  谢！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D519-A30F-4EE4-A60F-51EC1745D88A}" type="datetime1">
              <a:rPr lang="zh-CN" altLang="en-US" smtClean="0"/>
              <a:t>2023/9/1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122239"/>
            <a:ext cx="10959008" cy="930498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96752"/>
            <a:ext cx="10972800" cy="49341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CB968BC3-0632-4F98-9194-1A79C14210A8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35359-1C3C-437A-AAC2-F24B36CA5B39}" type="datetime1">
              <a:rPr lang="zh-CN" altLang="en-US" smtClean="0"/>
              <a:t>2023/9/1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49EF-F24D-4FE2-8691-CEBD1ABE4C48}" type="datetime1">
              <a:rPr lang="zh-CN" altLang="en-US" smtClean="0"/>
              <a:t>2023/9/1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32885-569B-4EC8-A8C8-9E657FAA37C6}" type="datetime1">
              <a:rPr lang="zh-CN" altLang="en-US" smtClean="0"/>
              <a:t>2023/9/1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F94F-EE6A-41EC-BE76-745371B3F5D1}" type="datetime1">
              <a:rPr lang="zh-CN" altLang="en-US" smtClean="0"/>
              <a:t>2023/9/1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6135E-DB11-4477-A402-923A23C8C71E}" type="datetime1">
              <a:rPr lang="zh-CN" altLang="en-US" smtClean="0"/>
              <a:t>2023/9/1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5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5" y="2906715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F932BA7D-04FF-4942-A810-FC5CBECC4024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1" y="1196752"/>
            <a:ext cx="5384801" cy="49341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196752"/>
            <a:ext cx="5384801" cy="49341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13852506-876A-409F-A79D-30F6F54DC313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71600903-5AB1-447A-87DA-3F3AA798C0D5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B45D2C6F-4764-4B04-BDBB-02C8976C3157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8206528A-63C7-475D-97A1-E5A4647F5740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1"/>
            <a:ext cx="4011085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4" y="273052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1"/>
            <a:ext cx="401108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B9F1F084-F0F5-44D5-AC5C-1F0AB9CE1979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AC37624C-9B68-4D9F-B535-219501949196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22238"/>
            <a:ext cx="10957984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196975"/>
            <a:ext cx="10972800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1" y="6381750"/>
            <a:ext cx="3860801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000" b="0"/>
            </a:lvl1pPr>
          </a:lstStyle>
          <a:p>
            <a:pPr>
              <a:defRPr/>
            </a:pPr>
            <a:fld id="{E70F5F12-3942-4EA0-85F2-AB2179456999}" type="slidenum">
              <a:rPr lang="zh-CN" altLang="en-US"/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9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92150" indent="-34798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987425" indent="-29400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3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280795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1598295" indent="-31623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2055495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12695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2969895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427095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20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727947"/>
            <a:ext cx="10515600" cy="4449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701472-04AC-48B7-8ABA-29FB061930FC}" type="datetime1">
              <a:rPr lang="zh-CN" altLang="en-US" smtClean="0"/>
              <a:t>2023/9/1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600"/>
        </a:spcBef>
        <a:buClr>
          <a:srgbClr val="0070C0"/>
        </a:buClr>
        <a:buSzPct val="80000"/>
        <a:buFont typeface="Wingdings" panose="05000000000000000000" pitchFamily="2" charset="2"/>
        <a:buChar char="l"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3">
            <a:extLst>
              <a:ext uri="{FF2B5EF4-FFF2-40B4-BE49-F238E27FC236}">
                <a16:creationId xmlns:a16="http://schemas.microsoft.com/office/drawing/2014/main" id="{78C7F27D-2DCB-4322-B7B7-5644B41A69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378" y="1366439"/>
            <a:ext cx="11015244" cy="198153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5400" dirty="0" err="1">
                <a:solidFill>
                  <a:srgbClr val="330066"/>
                </a:solidFill>
              </a:rPr>
              <a:t>iEDA</a:t>
            </a:r>
            <a:r>
              <a:rPr lang="zh-CN" altLang="en-US" sz="5400" dirty="0">
                <a:solidFill>
                  <a:srgbClr val="330066"/>
                </a:solidFill>
              </a:rPr>
              <a:t>水滴计划答辩</a:t>
            </a:r>
            <a:br>
              <a:rPr lang="en-US" altLang="zh-CN" sz="5400" dirty="0">
                <a:solidFill>
                  <a:srgbClr val="330066"/>
                </a:solidFill>
              </a:rPr>
            </a:br>
            <a:r>
              <a:rPr lang="en-US" altLang="zh-CN" sz="5400" dirty="0">
                <a:solidFill>
                  <a:srgbClr val="330066"/>
                </a:solidFill>
              </a:rPr>
              <a:t>                    </a:t>
            </a:r>
            <a:r>
              <a:rPr lang="en-US" altLang="zh-CN" sz="4800" dirty="0">
                <a:solidFill>
                  <a:srgbClr val="330066"/>
                </a:solidFill>
              </a:rPr>
              <a:t>——2023-07</a:t>
            </a:r>
            <a:r>
              <a:rPr lang="zh-CN" altLang="en-US" sz="4800" dirty="0">
                <a:solidFill>
                  <a:srgbClr val="330066"/>
                </a:solidFill>
              </a:rPr>
              <a:t>期</a:t>
            </a:r>
            <a:r>
              <a:rPr lang="en-US" altLang="zh-CN" sz="5400" dirty="0">
                <a:solidFill>
                  <a:srgbClr val="330066"/>
                </a:solidFill>
              </a:rPr>
              <a:t>             </a:t>
            </a:r>
            <a:endParaRPr lang="en-US" altLang="en-US" sz="5400" dirty="0">
              <a:solidFill>
                <a:srgbClr val="330066"/>
              </a:solidFill>
            </a:endParaRPr>
          </a:p>
        </p:txBody>
      </p:sp>
      <p:sp>
        <p:nvSpPr>
          <p:cNvPr id="16387" name="Subtitle 4">
            <a:extLst>
              <a:ext uri="{FF2B5EF4-FFF2-40B4-BE49-F238E27FC236}">
                <a16:creationId xmlns:a16="http://schemas.microsoft.com/office/drawing/2014/main" id="{C27F4179-9139-46C2-8B8B-C9DE5A5091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1532" y="3853369"/>
            <a:ext cx="6248209" cy="820232"/>
          </a:xfrm>
        </p:spPr>
        <p:txBody>
          <a:bodyPr/>
          <a:lstStyle/>
          <a:p>
            <a:r>
              <a:rPr lang="en-US" altLang="zh-CN" b="1" dirty="0" err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iEDA</a:t>
            </a:r>
            <a:r>
              <a:rPr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课题组</a:t>
            </a:r>
            <a:endParaRPr lang="en-US" altLang="zh-CN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伍振东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6237F0F-089B-4368-B233-B13206029C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73236" y="5491561"/>
            <a:ext cx="2844800" cy="457200"/>
          </a:xfrm>
        </p:spPr>
        <p:txBody>
          <a:bodyPr/>
          <a:lstStyle/>
          <a:p>
            <a:pPr algn="ctr">
              <a:defRPr/>
            </a:pPr>
            <a:fld id="{765EDB24-EFA0-41CA-822C-F387C79AF77C}" type="datetime2">
              <a:rPr lang="zh-CN" altLang="en-US" sz="2000" b="1" smtClean="0"/>
              <a:pPr algn="ctr">
                <a:defRPr/>
              </a:pPr>
              <a:t>2023年9月1日</a:t>
            </a:fld>
            <a:endParaRPr lang="en-US" altLang="zh-CN" sz="20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算法思想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2FB63E-EF2C-4B6A-8C4C-621CB14CE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zh-CN" altLang="en-US" sz="2400" dirty="0"/>
              <a:t>核心算法用到的是</a:t>
            </a:r>
            <a:r>
              <a:rPr lang="en-US" altLang="zh-CN" sz="2400" dirty="0"/>
              <a:t>A-Star</a:t>
            </a:r>
            <a:r>
              <a:rPr lang="zh-CN" altLang="en-US" sz="2400" dirty="0"/>
              <a:t>算法，这是一个启发式算法，属于贪心算法和</a:t>
            </a:r>
            <a:r>
              <a:rPr lang="en-US" altLang="zh-CN" sz="2400" dirty="0" err="1"/>
              <a:t>bfs</a:t>
            </a:r>
            <a:r>
              <a:rPr lang="zh-CN" altLang="en-US" sz="2400" dirty="0"/>
              <a:t>的结合，使用的贪心选择策略为当前预计的最小代价，通过代价函数来确定其下一步应该走的路径，每一次都记录上一次路过的结点，最终到达终点以后即可获得走过的路径。</a:t>
            </a:r>
            <a:endParaRPr lang="en-US" altLang="zh-CN" sz="2400" dirty="0"/>
          </a:p>
          <a:p>
            <a:pPr>
              <a:spcAft>
                <a:spcPts val="600"/>
              </a:spcAft>
            </a:pPr>
            <a:endParaRPr lang="en-US" altLang="zh-CN" sz="2400" dirty="0"/>
          </a:p>
          <a:p>
            <a:pPr marL="0" indent="0">
              <a:spcAft>
                <a:spcPts val="600"/>
              </a:spcAft>
              <a:buNone/>
            </a:pPr>
            <a:endParaRPr lang="en-US" altLang="zh-CN" sz="2400" dirty="0"/>
          </a:p>
          <a:p>
            <a:pPr marL="0" indent="0">
              <a:spcAft>
                <a:spcPts val="600"/>
              </a:spcAft>
              <a:buNone/>
            </a:pPr>
            <a:r>
              <a:rPr lang="zh-CN" altLang="en-US" sz="2000" dirty="0"/>
              <a:t>核心公式：</a:t>
            </a:r>
            <a:r>
              <a:rPr lang="en-US" altLang="zh-CN" sz="2000" dirty="0"/>
              <a:t>f = g + h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altLang="zh-CN" sz="2000" dirty="0"/>
              <a:t>g</a:t>
            </a:r>
            <a:r>
              <a:rPr lang="zh-CN" altLang="en-US" sz="2000" dirty="0"/>
              <a:t>：当前走过的距离</a:t>
            </a:r>
            <a:endParaRPr lang="en-US" altLang="zh-CN" sz="2000" dirty="0"/>
          </a:p>
          <a:p>
            <a:pPr marL="0" indent="0">
              <a:spcAft>
                <a:spcPts val="600"/>
              </a:spcAft>
              <a:buNone/>
            </a:pPr>
            <a:r>
              <a:rPr lang="en-US" altLang="zh-CN" sz="2000" dirty="0"/>
              <a:t>h</a:t>
            </a:r>
            <a:r>
              <a:rPr lang="zh-CN" altLang="en-US" sz="2000" dirty="0"/>
              <a:t>：距离终点的距离（斜线距离）</a:t>
            </a:r>
            <a:endParaRPr lang="en-US" altLang="zh-CN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8BC278-A6B7-E186-6DEB-894B13B5F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372" y="3178115"/>
            <a:ext cx="6147116" cy="233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159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算法思想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2FB63E-EF2C-4B6A-8C4C-621CB14CE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1600" dirty="0"/>
              <a:t>算法描述</a:t>
            </a:r>
            <a:endParaRPr lang="en-US" altLang="zh-CN" sz="1600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zh-CN" altLang="en-US" sz="1600" dirty="0"/>
              <a:t>算法描述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altLang="zh-CN" sz="1600" dirty="0"/>
              <a:t>1</a:t>
            </a:r>
            <a:r>
              <a:rPr lang="zh-CN" altLang="en-US" sz="1600" dirty="0"/>
              <a:t>、建一个优先队列，优先队列按照代价从低到高进行排序。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altLang="zh-CN" sz="1600" dirty="0"/>
              <a:t>2</a:t>
            </a:r>
            <a:r>
              <a:rPr lang="zh-CN" altLang="en-US" sz="1600" dirty="0"/>
              <a:t>、计算起始点的代价，将起始点</a:t>
            </a:r>
            <a:r>
              <a:rPr lang="en-US" altLang="zh-CN" sz="1600" dirty="0"/>
              <a:t>push</a:t>
            </a:r>
            <a:r>
              <a:rPr lang="zh-CN" altLang="en-US" sz="1600" dirty="0"/>
              <a:t>到优先队列中。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altLang="zh-CN" sz="1600" dirty="0"/>
              <a:t>3</a:t>
            </a:r>
            <a:r>
              <a:rPr lang="zh-CN" altLang="en-US" sz="1600" dirty="0"/>
              <a:t>、不断从优先队列中取出</a:t>
            </a:r>
            <a:r>
              <a:rPr lang="en-US" altLang="zh-CN" sz="1600" dirty="0"/>
              <a:t>top</a:t>
            </a:r>
            <a:r>
              <a:rPr lang="zh-CN" altLang="en-US" sz="1600" dirty="0"/>
              <a:t>的元素，并将其周围的点</a:t>
            </a:r>
            <a:r>
              <a:rPr lang="en-US" altLang="zh-CN" sz="1600" dirty="0"/>
              <a:t>push</a:t>
            </a:r>
            <a:r>
              <a:rPr lang="zh-CN" altLang="en-US" sz="1600" dirty="0"/>
              <a:t>到优先队列中，周围的点满足的条件，不是障碍，且不在当前的</a:t>
            </a:r>
            <a:r>
              <a:rPr lang="en-US" altLang="zh-CN" sz="1600" dirty="0" err="1"/>
              <a:t>openlist</a:t>
            </a:r>
            <a:r>
              <a:rPr lang="zh-CN" altLang="en-US" sz="1600" dirty="0"/>
              <a:t>中，若在其中则比较代价大小，代价小则更新。并将父节点的记录保存下来。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altLang="zh-CN" sz="1600" dirty="0"/>
              <a:t>4</a:t>
            </a:r>
            <a:r>
              <a:rPr lang="zh-CN" altLang="en-US" sz="1600" dirty="0"/>
              <a:t>、如果已经到了终点，则按照父节点寻找路径。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altLang="zh-CN" sz="1600" dirty="0"/>
              <a:t>5</a:t>
            </a:r>
            <a:r>
              <a:rPr lang="zh-CN" altLang="en-US" sz="1600" dirty="0"/>
              <a:t>、若优先队列为空以后，则说明起点到终点没有路径。</a:t>
            </a:r>
            <a:endParaRPr lang="en-US" altLang="zh-CN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B9D415-E7FB-9D16-A6ED-91240C057F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" r="3" b="3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36916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23FE733-F95B-4DF6-AFC5-BEEB3577C4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6852464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6" y="978408"/>
            <a:ext cx="6007608" cy="1106424"/>
          </a:xfrm>
        </p:spPr>
        <p:txBody>
          <a:bodyPr>
            <a:normAutofit/>
          </a:bodyPr>
          <a:lstStyle/>
          <a:p>
            <a:r>
              <a:rPr lang="zh-CN" altLang="en-US" sz="2800"/>
              <a:t>数据结构设计</a:t>
            </a:r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4" y="2121408"/>
            <a:ext cx="582472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FB186E-EB78-AC68-0BA4-C73777B75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4" y="2359152"/>
            <a:ext cx="6007608" cy="3429000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将点的坐标抽象成一个结构体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将地图上的某一个点抽象成</a:t>
            </a:r>
            <a:r>
              <a:rPr lang="en-US" altLang="zh-CN" sz="2000" dirty="0"/>
              <a:t>Point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pPr marL="693420" lvl="2" indent="0">
              <a:buNone/>
            </a:pPr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E96CEF-B5CD-85D4-5037-BBE38C1D3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167" y="2793904"/>
            <a:ext cx="1883483" cy="11753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372E248-DDE6-DAF3-52CD-A96C41F90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857" y="440421"/>
            <a:ext cx="4632323" cy="588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87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zh-CN" altLang="en-US" dirty="0"/>
              <a:t>数据结构设计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FB186E-EB78-AC68-0BA4-C73777B75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将地图抽象程一个</a:t>
            </a:r>
            <a:r>
              <a:rPr lang="en-US" altLang="zh-CN" sz="2000" dirty="0"/>
              <a:t>Map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使用优先队列保存</a:t>
            </a:r>
            <a:r>
              <a:rPr lang="en-US" altLang="zh-CN" sz="2000" dirty="0" err="1"/>
              <a:t>openlist</a:t>
            </a:r>
            <a:endParaRPr lang="en-US" altLang="zh-CN" sz="2000" dirty="0"/>
          </a:p>
          <a:p>
            <a:endParaRPr lang="en-US" altLang="zh-CN" sz="2000" dirty="0"/>
          </a:p>
          <a:p>
            <a:pPr marL="693420" lvl="2" indent="0">
              <a:buNone/>
            </a:pPr>
            <a:endParaRPr lang="zh-CN" altLang="en-US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6ECDE7F-C303-1CA2-90B1-C65FB70B2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5340" y="483409"/>
            <a:ext cx="4377371" cy="575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378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zh-CN" altLang="en-US" sz="2800"/>
              <a:t>输入和结果测试</a:t>
            </a:r>
          </a:p>
        </p:txBody>
      </p:sp>
      <p:sp>
        <p:nvSpPr>
          <p:cNvPr id="15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2FB63E-EF2C-4B6A-8C4C-621CB14CE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2359152"/>
            <a:ext cx="3410712" cy="34250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zh-CN" sz="17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1700" dirty="0"/>
              <a:t>输入描述</a:t>
            </a:r>
            <a:endParaRPr lang="en-US" altLang="zh-CN" sz="1700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zh-CN" altLang="en-US" sz="1700" dirty="0"/>
              <a:t>地图的长和宽</a:t>
            </a:r>
            <a:endParaRPr lang="en-US" altLang="zh-CN" sz="1700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zh-CN" altLang="en-US" sz="1700" dirty="0"/>
              <a:t>输入起始点</a:t>
            </a:r>
            <a:endParaRPr lang="en-US" altLang="zh-CN" sz="1700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zh-CN" altLang="en-US" sz="1700" dirty="0"/>
              <a:t>输入终点</a:t>
            </a:r>
            <a:endParaRPr lang="en-US" altLang="zh-CN" sz="1700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zh-CN" altLang="en-US" sz="1700" dirty="0"/>
              <a:t>输入障碍</a:t>
            </a:r>
            <a:endParaRPr lang="en-US" altLang="zh-CN" sz="1700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zh-CN" altLang="en-US" sz="1700" dirty="0"/>
              <a:t>清除障碍</a:t>
            </a:r>
            <a:endParaRPr lang="en-US" altLang="zh-CN" sz="1700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zh-CN" altLang="en-US" sz="1700" dirty="0"/>
              <a:t>寻路</a:t>
            </a:r>
            <a:endParaRPr lang="en-US" altLang="zh-CN" sz="1700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zh-CN" altLang="en-US" sz="1700" dirty="0"/>
              <a:t>重新开始</a:t>
            </a:r>
            <a:endParaRPr lang="en-US" altLang="zh-CN" sz="17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60C151-8C22-5EDE-69EE-04D085311F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75" b="1"/>
          <a:stretch/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920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测试一、无障碍情况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2FB63E-EF2C-4B6A-8C4C-621CB14CE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endParaRPr lang="en-US" altLang="zh-CN" sz="2400" dirty="0"/>
          </a:p>
          <a:p>
            <a:pPr>
              <a:spcAft>
                <a:spcPts val="600"/>
              </a:spcAft>
            </a:pPr>
            <a:endParaRPr lang="en-US" altLang="zh-CN" sz="2400" dirty="0"/>
          </a:p>
          <a:p>
            <a:pPr>
              <a:spcAft>
                <a:spcPts val="600"/>
              </a:spcAft>
            </a:pPr>
            <a:r>
              <a:rPr lang="zh-CN" altLang="en-US" sz="2400" dirty="0"/>
              <a:t>绿色的网格代表设置的起点</a:t>
            </a:r>
          </a:p>
          <a:p>
            <a:pPr>
              <a:spcAft>
                <a:spcPts val="600"/>
              </a:spcAft>
            </a:pPr>
            <a:r>
              <a:rPr lang="zh-CN" altLang="en-US" sz="2400" dirty="0"/>
              <a:t>红色的网格代表设置的终点</a:t>
            </a:r>
          </a:p>
          <a:p>
            <a:pPr>
              <a:spcAft>
                <a:spcPts val="600"/>
              </a:spcAft>
            </a:pPr>
            <a:r>
              <a:rPr lang="zh-CN" altLang="en-US" sz="2400" dirty="0"/>
              <a:t>黑色的网格代表设置的障碍</a:t>
            </a:r>
          </a:p>
          <a:p>
            <a:pPr>
              <a:spcAft>
                <a:spcPts val="600"/>
              </a:spcAft>
            </a:pPr>
            <a:r>
              <a:rPr lang="zh-CN" altLang="en-US" sz="2400" dirty="0"/>
              <a:t>白色的网格代表可以通路</a:t>
            </a:r>
          </a:p>
          <a:p>
            <a:pPr>
              <a:spcAft>
                <a:spcPts val="600"/>
              </a:spcAft>
            </a:pPr>
            <a:r>
              <a:rPr lang="zh-CN" altLang="en-US" sz="2400" dirty="0"/>
              <a:t>灰色的网格代表寻路算法经过的搜索空间</a:t>
            </a:r>
            <a:endParaRPr lang="en-US" altLang="zh-CN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459169-4247-6AB4-B264-421CCD1E3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308" y="1241405"/>
            <a:ext cx="3050768" cy="503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0">
            <a:extLst>
              <a:ext uri="{FF2B5EF4-FFF2-40B4-BE49-F238E27FC236}">
                <a16:creationId xmlns:a16="http://schemas.microsoft.com/office/drawing/2014/main" id="{B0778F24-30AE-45C7-8458-EF7755CC9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22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7110" y="2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990"/>
            <a:ext cx="5334000" cy="1662071"/>
          </a:xfrm>
        </p:spPr>
        <p:txBody>
          <a:bodyPr anchor="b">
            <a:normAutofit/>
          </a:bodyPr>
          <a:lstStyle/>
          <a:p>
            <a:r>
              <a:rPr lang="zh-CN" altLang="en-US"/>
              <a:t>测试二、随机障碍情况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2FB63E-EF2C-4B6A-8C4C-621CB14CE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0062"/>
            <a:ext cx="5334000" cy="414976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endParaRPr lang="en-US" altLang="zh-CN" sz="2000"/>
          </a:p>
          <a:p>
            <a:pPr>
              <a:spcAft>
                <a:spcPts val="600"/>
              </a:spcAft>
            </a:pPr>
            <a:endParaRPr lang="en-US" altLang="zh-CN" sz="2000"/>
          </a:p>
          <a:p>
            <a:pPr>
              <a:spcAft>
                <a:spcPts val="600"/>
              </a:spcAft>
            </a:pPr>
            <a:r>
              <a:rPr lang="zh-CN" altLang="en-US" sz="2000"/>
              <a:t>绿色的网格代表设置的起点</a:t>
            </a:r>
          </a:p>
          <a:p>
            <a:pPr>
              <a:spcAft>
                <a:spcPts val="600"/>
              </a:spcAft>
            </a:pPr>
            <a:r>
              <a:rPr lang="zh-CN" altLang="en-US" sz="2000"/>
              <a:t>红色的网格代表设置的终点</a:t>
            </a:r>
          </a:p>
          <a:p>
            <a:pPr>
              <a:spcAft>
                <a:spcPts val="600"/>
              </a:spcAft>
            </a:pPr>
            <a:r>
              <a:rPr lang="zh-CN" altLang="en-US" sz="2000"/>
              <a:t>黑色的网格代表设置的障碍</a:t>
            </a:r>
          </a:p>
          <a:p>
            <a:pPr>
              <a:spcAft>
                <a:spcPts val="600"/>
              </a:spcAft>
            </a:pPr>
            <a:r>
              <a:rPr lang="zh-CN" altLang="en-US" sz="2000"/>
              <a:t>白色的网格代表可以通路</a:t>
            </a:r>
          </a:p>
          <a:p>
            <a:pPr>
              <a:spcAft>
                <a:spcPts val="600"/>
              </a:spcAft>
            </a:pPr>
            <a:r>
              <a:rPr lang="zh-CN" altLang="en-US" sz="2000"/>
              <a:t>灰色的网格代表寻路算法经过的搜索空间</a:t>
            </a:r>
            <a:endParaRPr lang="en-US" altLang="zh-CN" sz="200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953D69D-3248-9488-7F7D-D3AFFAAFA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734" y="3570965"/>
            <a:ext cx="1700412" cy="26059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6E3AD0F-4716-D755-D86F-0819F3902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476" y="767062"/>
            <a:ext cx="1706928" cy="26059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E888F67-7606-5834-5504-63A310737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8057" y="766616"/>
            <a:ext cx="1694188" cy="260644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500FC40-06AD-1259-147E-A48C7EEF6D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8057" y="3570965"/>
            <a:ext cx="1719958" cy="260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10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A1E0707-4985-454B-ACE0-4855BB558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018" y="842095"/>
            <a:ext cx="4667913" cy="1322888"/>
          </a:xfrm>
        </p:spPr>
        <p:txBody>
          <a:bodyPr>
            <a:normAutofit/>
          </a:bodyPr>
          <a:lstStyle/>
          <a:p>
            <a:r>
              <a:rPr lang="zh-CN" altLang="en-US" dirty="0"/>
              <a:t>测试三、无通路情况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2FB63E-EF2C-4B6A-8C4C-621CB14CE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427" y="2194101"/>
            <a:ext cx="3543298" cy="397333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zh-CN" sz="200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zh-CN" sz="200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000"/>
              <a:t>绿色的网格代表设置的起点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000"/>
              <a:t>红色的网格代表设置的终点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000"/>
              <a:t>黑色的网格代表设置的障碍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000"/>
              <a:t>白色的网格代表可以通路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000"/>
              <a:t>灰色的网格代表寻路算法经过的搜索空间</a:t>
            </a:r>
            <a:endParaRPr lang="en-US" altLang="zh-CN" sz="200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93F5C86-8408-88FC-161B-04ED303BE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138" y="1192696"/>
            <a:ext cx="2828925" cy="44726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B80CB55-579F-3805-901A-AD5AD9F09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211" y="2108055"/>
            <a:ext cx="2828925" cy="264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76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实验总结</a:t>
            </a:r>
            <a:r>
              <a:rPr lang="en-US" altLang="zh-CN" dirty="0"/>
              <a:t>-</a:t>
            </a:r>
            <a:r>
              <a:rPr lang="zh-CN" altLang="en-US" dirty="0"/>
              <a:t>遇到的问题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2FB63E-EF2C-4B6A-8C4C-621CB14CE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zh-CN" altLang="en-US" sz="2400" dirty="0"/>
              <a:t>优先队列中比较函数的使用</a:t>
            </a:r>
            <a:endParaRPr lang="en-US" altLang="zh-CN" sz="2400" dirty="0"/>
          </a:p>
          <a:p>
            <a:pPr lvl="1">
              <a:spcAft>
                <a:spcPts val="600"/>
              </a:spcAft>
            </a:pPr>
            <a:r>
              <a:rPr lang="zh-CN" altLang="en-US" sz="2000" dirty="0"/>
              <a:t>使用代价</a:t>
            </a:r>
            <a:r>
              <a:rPr lang="en-US" altLang="zh-CN" sz="2000" dirty="0"/>
              <a:t>f</a:t>
            </a:r>
            <a:r>
              <a:rPr lang="zh-CN" altLang="en-US" sz="2000" dirty="0"/>
              <a:t>值作为比较函数中的参数</a:t>
            </a:r>
            <a:endParaRPr lang="en-US" altLang="zh-CN" sz="2000" dirty="0"/>
          </a:p>
          <a:p>
            <a:pPr lvl="1">
              <a:spcAft>
                <a:spcPts val="600"/>
              </a:spcAft>
            </a:pPr>
            <a:endParaRPr lang="en-US" altLang="zh-CN" sz="2000" dirty="0"/>
          </a:p>
          <a:p>
            <a:pPr lvl="1">
              <a:spcAft>
                <a:spcPts val="600"/>
              </a:spcAft>
            </a:pPr>
            <a:r>
              <a:rPr lang="zh-CN" altLang="en-US" sz="2000" dirty="0"/>
              <a:t>使用</a:t>
            </a:r>
            <a:r>
              <a:rPr lang="en-US" altLang="zh-CN" sz="2000" dirty="0"/>
              <a:t>f&amp;&amp;h</a:t>
            </a:r>
            <a:r>
              <a:rPr lang="zh-CN" altLang="en-US" sz="2000" dirty="0"/>
              <a:t>作为比较函数的参数</a:t>
            </a:r>
            <a:endParaRPr lang="en-US" altLang="zh-CN" sz="2000" dirty="0"/>
          </a:p>
          <a:p>
            <a:pPr marL="0" indent="0">
              <a:spcAft>
                <a:spcPts val="600"/>
              </a:spcAft>
              <a:buNone/>
            </a:pPr>
            <a:endParaRPr lang="en-US" altLang="zh-CN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F4DDF38-3C9F-F606-51BD-5E242CE55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3773840"/>
            <a:ext cx="5187375" cy="10744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A652337-983A-65F0-6C00-4F898F9EA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025" y="2446317"/>
            <a:ext cx="2608290" cy="397734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8C2D27D-9408-092A-9FDA-98C70EEDE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5755" y="2446317"/>
            <a:ext cx="2566158" cy="397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10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实验总结</a:t>
            </a:r>
            <a:r>
              <a:rPr lang="en-US" altLang="zh-CN" dirty="0"/>
              <a:t>-</a:t>
            </a:r>
            <a:r>
              <a:rPr lang="zh-CN" altLang="en-US" dirty="0"/>
              <a:t>遇到的问题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2FB63E-EF2C-4B6A-8C4C-621CB14CE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zh-CN" altLang="en-US" sz="2400" dirty="0"/>
              <a:t>关于插入优先队列以后是否需要更新</a:t>
            </a:r>
            <a:r>
              <a:rPr lang="en-US" altLang="zh-CN" sz="2400" dirty="0"/>
              <a:t>f</a:t>
            </a:r>
            <a:r>
              <a:rPr lang="zh-CN" altLang="en-US" sz="2400" dirty="0"/>
              <a:t>值的问题</a:t>
            </a:r>
            <a:endParaRPr lang="en-US" altLang="zh-CN" sz="2400" dirty="0"/>
          </a:p>
          <a:p>
            <a:pPr lvl="1">
              <a:spcAft>
                <a:spcPts val="600"/>
              </a:spcAft>
            </a:pPr>
            <a:endParaRPr lang="en-US" altLang="zh-CN" sz="1600" dirty="0"/>
          </a:p>
          <a:p>
            <a:pPr marL="0" indent="0">
              <a:spcAft>
                <a:spcPts val="600"/>
              </a:spcAft>
              <a:buNone/>
            </a:pPr>
            <a:endParaRPr lang="en-US" altLang="zh-CN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C49225-4135-39A6-C4A1-722B518FB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2" y="1806600"/>
            <a:ext cx="3063657" cy="454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63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414936-1E24-DC49-8865-8648EB5D2806}"/>
              </a:ext>
            </a:extLst>
          </p:cNvPr>
          <p:cNvSpPr txBox="1"/>
          <p:nvPr/>
        </p:nvSpPr>
        <p:spPr>
          <a:xfrm>
            <a:off x="5104097" y="2169566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个人简介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747002-619A-7D41-9183-6C401B926C47}"/>
              </a:ext>
            </a:extLst>
          </p:cNvPr>
          <p:cNvSpPr txBox="1"/>
          <p:nvPr/>
        </p:nvSpPr>
        <p:spPr>
          <a:xfrm>
            <a:off x="5097405" y="3043289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C++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实习总结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9C9D592-14E3-CE4D-99F9-38820BAA1356}"/>
              </a:ext>
            </a:extLst>
          </p:cNvPr>
          <p:cNvSpPr txBox="1"/>
          <p:nvPr/>
        </p:nvSpPr>
        <p:spPr>
          <a:xfrm>
            <a:off x="5104965" y="3917012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EDA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实习总结</a:t>
            </a:r>
          </a:p>
        </p:txBody>
      </p:sp>
      <p:sp>
        <p:nvSpPr>
          <p:cNvPr id="9" name="菱形 8">
            <a:extLst>
              <a:ext uri="{FF2B5EF4-FFF2-40B4-BE49-F238E27FC236}">
                <a16:creationId xmlns:a16="http://schemas.microsoft.com/office/drawing/2014/main" id="{17F65BBE-C435-1647-B769-47EC65057899}"/>
              </a:ext>
            </a:extLst>
          </p:cNvPr>
          <p:cNvSpPr/>
          <p:nvPr/>
        </p:nvSpPr>
        <p:spPr>
          <a:xfrm>
            <a:off x="4106763" y="2038707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68C12D7-6A27-4E49-AD98-868DED788A01}"/>
              </a:ext>
            </a:extLst>
          </p:cNvPr>
          <p:cNvSpPr txBox="1"/>
          <p:nvPr/>
        </p:nvSpPr>
        <p:spPr>
          <a:xfrm>
            <a:off x="4106763" y="2169566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01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菱形 10">
            <a:extLst>
              <a:ext uri="{FF2B5EF4-FFF2-40B4-BE49-F238E27FC236}">
                <a16:creationId xmlns:a16="http://schemas.microsoft.com/office/drawing/2014/main" id="{0BB7EC6F-275E-BA41-A36D-C0C064D8B622}"/>
              </a:ext>
            </a:extLst>
          </p:cNvPr>
          <p:cNvSpPr/>
          <p:nvPr/>
        </p:nvSpPr>
        <p:spPr>
          <a:xfrm>
            <a:off x="4100071" y="2917075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1F2B06B-2BFD-B540-9CC5-FB74B9CA12A6}"/>
              </a:ext>
            </a:extLst>
          </p:cNvPr>
          <p:cNvSpPr txBox="1"/>
          <p:nvPr/>
        </p:nvSpPr>
        <p:spPr>
          <a:xfrm>
            <a:off x="4093460" y="3039909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02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菱形 12">
            <a:extLst>
              <a:ext uri="{FF2B5EF4-FFF2-40B4-BE49-F238E27FC236}">
                <a16:creationId xmlns:a16="http://schemas.microsoft.com/office/drawing/2014/main" id="{30099B3A-D604-7043-9409-74D6F719B202}"/>
              </a:ext>
            </a:extLst>
          </p:cNvPr>
          <p:cNvSpPr/>
          <p:nvPr/>
        </p:nvSpPr>
        <p:spPr>
          <a:xfrm>
            <a:off x="4107631" y="3795443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181827-09FF-134F-840D-3F875F5D0BD7}"/>
              </a:ext>
            </a:extLst>
          </p:cNvPr>
          <p:cNvSpPr txBox="1"/>
          <p:nvPr/>
        </p:nvSpPr>
        <p:spPr>
          <a:xfrm>
            <a:off x="4098943" y="3912721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D7D3FB3-D133-4713-A1F7-5394FCC340FE}"/>
              </a:ext>
            </a:extLst>
          </p:cNvPr>
          <p:cNvSpPr txBox="1"/>
          <p:nvPr/>
        </p:nvSpPr>
        <p:spPr>
          <a:xfrm>
            <a:off x="5097405" y="4744302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感兴趣的内容</a:t>
            </a:r>
          </a:p>
        </p:txBody>
      </p:sp>
      <p:sp>
        <p:nvSpPr>
          <p:cNvPr id="16" name="菱形 15">
            <a:extLst>
              <a:ext uri="{FF2B5EF4-FFF2-40B4-BE49-F238E27FC236}">
                <a16:creationId xmlns:a16="http://schemas.microsoft.com/office/drawing/2014/main" id="{C163A7E9-DE66-4ABB-9CA4-E60B51F92275}"/>
              </a:ext>
            </a:extLst>
          </p:cNvPr>
          <p:cNvSpPr/>
          <p:nvPr/>
        </p:nvSpPr>
        <p:spPr>
          <a:xfrm>
            <a:off x="4100071" y="4622733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34A9FCF-0D80-4E7A-90BC-B5907A158FB8}"/>
              </a:ext>
            </a:extLst>
          </p:cNvPr>
          <p:cNvSpPr txBox="1"/>
          <p:nvPr/>
        </p:nvSpPr>
        <p:spPr>
          <a:xfrm>
            <a:off x="4091383" y="4740011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04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CC53450-CF6F-29FA-8EF5-5A196C21C3A9}"/>
              </a:ext>
            </a:extLst>
          </p:cNvPr>
          <p:cNvSpPr txBox="1"/>
          <p:nvPr/>
        </p:nvSpPr>
        <p:spPr>
          <a:xfrm>
            <a:off x="619180" y="366911"/>
            <a:ext cx="51284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1314810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实验总结</a:t>
            </a:r>
            <a:r>
              <a:rPr lang="en-US" altLang="zh-CN" dirty="0"/>
              <a:t>-</a:t>
            </a:r>
            <a:r>
              <a:rPr lang="zh-CN" altLang="en-US" dirty="0"/>
              <a:t>遇到的问题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4BB1B7-8700-9A96-87DF-286468D0A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88" y="1344350"/>
            <a:ext cx="6893801" cy="46991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27C637B-1756-5E2B-DFEA-1B88D46BD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829" y="1457195"/>
            <a:ext cx="2591851" cy="324239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DBFA89D-274D-45E1-7A9D-FC2104D34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8220" y="1457195"/>
            <a:ext cx="2321611" cy="315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598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2747002-619A-7D41-9183-6C401B926C47}"/>
              </a:ext>
            </a:extLst>
          </p:cNvPr>
          <p:cNvSpPr txBox="1"/>
          <p:nvPr/>
        </p:nvSpPr>
        <p:spPr>
          <a:xfrm>
            <a:off x="5097405" y="3043289"/>
            <a:ext cx="4634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绘图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9C9D592-14E3-CE4D-99F9-38820BAA1356}"/>
              </a:ext>
            </a:extLst>
          </p:cNvPr>
          <p:cNvSpPr txBox="1"/>
          <p:nvPr/>
        </p:nvSpPr>
        <p:spPr>
          <a:xfrm>
            <a:off x="5104965" y="3917012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算法</a:t>
            </a:r>
          </a:p>
        </p:txBody>
      </p:sp>
      <p:sp>
        <p:nvSpPr>
          <p:cNvPr id="9" name="菱形 8">
            <a:extLst>
              <a:ext uri="{FF2B5EF4-FFF2-40B4-BE49-F238E27FC236}">
                <a16:creationId xmlns:a16="http://schemas.microsoft.com/office/drawing/2014/main" id="{17F65BBE-C435-1647-B769-47EC65057899}"/>
              </a:ext>
            </a:extLst>
          </p:cNvPr>
          <p:cNvSpPr/>
          <p:nvPr/>
        </p:nvSpPr>
        <p:spPr>
          <a:xfrm>
            <a:off x="4106763" y="2038707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68C12D7-6A27-4E49-AD98-868DED788A01}"/>
              </a:ext>
            </a:extLst>
          </p:cNvPr>
          <p:cNvSpPr txBox="1"/>
          <p:nvPr/>
        </p:nvSpPr>
        <p:spPr>
          <a:xfrm>
            <a:off x="4106763" y="2169566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01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菱形 10">
            <a:extLst>
              <a:ext uri="{FF2B5EF4-FFF2-40B4-BE49-F238E27FC236}">
                <a16:creationId xmlns:a16="http://schemas.microsoft.com/office/drawing/2014/main" id="{0BB7EC6F-275E-BA41-A36D-C0C064D8B622}"/>
              </a:ext>
            </a:extLst>
          </p:cNvPr>
          <p:cNvSpPr/>
          <p:nvPr/>
        </p:nvSpPr>
        <p:spPr>
          <a:xfrm>
            <a:off x="4100071" y="2917075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1F2B06B-2BFD-B540-9CC5-FB74B9CA12A6}"/>
              </a:ext>
            </a:extLst>
          </p:cNvPr>
          <p:cNvSpPr txBox="1"/>
          <p:nvPr/>
        </p:nvSpPr>
        <p:spPr>
          <a:xfrm>
            <a:off x="4093460" y="3039909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02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菱形 12">
            <a:extLst>
              <a:ext uri="{FF2B5EF4-FFF2-40B4-BE49-F238E27FC236}">
                <a16:creationId xmlns:a16="http://schemas.microsoft.com/office/drawing/2014/main" id="{30099B3A-D604-7043-9409-74D6F719B202}"/>
              </a:ext>
            </a:extLst>
          </p:cNvPr>
          <p:cNvSpPr/>
          <p:nvPr/>
        </p:nvSpPr>
        <p:spPr>
          <a:xfrm>
            <a:off x="4107631" y="3795443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181827-09FF-134F-840D-3F875F5D0BD7}"/>
              </a:ext>
            </a:extLst>
          </p:cNvPr>
          <p:cNvSpPr txBox="1"/>
          <p:nvPr/>
        </p:nvSpPr>
        <p:spPr>
          <a:xfrm>
            <a:off x="4098943" y="3912721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D7D3FB3-D133-4713-A1F7-5394FCC340FE}"/>
              </a:ext>
            </a:extLst>
          </p:cNvPr>
          <p:cNvSpPr txBox="1"/>
          <p:nvPr/>
        </p:nvSpPr>
        <p:spPr>
          <a:xfrm>
            <a:off x="5097405" y="4744302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实验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菱形 15">
            <a:extLst>
              <a:ext uri="{FF2B5EF4-FFF2-40B4-BE49-F238E27FC236}">
                <a16:creationId xmlns:a16="http://schemas.microsoft.com/office/drawing/2014/main" id="{C163A7E9-DE66-4ABB-9CA4-E60B51F92275}"/>
              </a:ext>
            </a:extLst>
          </p:cNvPr>
          <p:cNvSpPr/>
          <p:nvPr/>
        </p:nvSpPr>
        <p:spPr>
          <a:xfrm>
            <a:off x="4100071" y="4622733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34A9FCF-0D80-4E7A-90BC-B5907A158FB8}"/>
              </a:ext>
            </a:extLst>
          </p:cNvPr>
          <p:cNvSpPr txBox="1"/>
          <p:nvPr/>
        </p:nvSpPr>
        <p:spPr>
          <a:xfrm>
            <a:off x="4091383" y="4740011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04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B163A3-54BF-037D-FD85-5CDF02EA0654}"/>
              </a:ext>
            </a:extLst>
          </p:cNvPr>
          <p:cNvSpPr txBox="1"/>
          <p:nvPr/>
        </p:nvSpPr>
        <p:spPr>
          <a:xfrm>
            <a:off x="619180" y="366911"/>
            <a:ext cx="51284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03 EDA</a:t>
            </a:r>
            <a:r>
              <a:rPr lang="zh-CN" altLang="en-US" sz="4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实习总结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270ACD0-F39C-EFD1-32F4-8B9EE1C8E15A}"/>
              </a:ext>
            </a:extLst>
          </p:cNvPr>
          <p:cNvSpPr txBox="1"/>
          <p:nvPr/>
        </p:nvSpPr>
        <p:spPr>
          <a:xfrm>
            <a:off x="5097404" y="2138788"/>
            <a:ext cx="4842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抄书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	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010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抄书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FB186E-EB78-AC68-0BA4-C73777B75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196752"/>
            <a:ext cx="6713121" cy="4934173"/>
          </a:xfrm>
        </p:spPr>
        <p:txBody>
          <a:bodyPr/>
          <a:lstStyle/>
          <a:p>
            <a:r>
              <a:rPr lang="zh-CN" altLang="en-US" dirty="0"/>
              <a:t>数字集成电路物理设计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8k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VLSI</a:t>
            </a:r>
            <a:r>
              <a:rPr lang="zh-CN" altLang="en-US" dirty="0"/>
              <a:t>物理设计：从图分割到时序收敛</a:t>
            </a:r>
            <a:endParaRPr lang="en-US" altLang="zh-CN" dirty="0"/>
          </a:p>
          <a:p>
            <a:pPr marL="344170" lvl="1" indent="0">
              <a:buNone/>
            </a:pPr>
            <a:r>
              <a:rPr lang="en-US" altLang="zh-CN" dirty="0"/>
              <a:t>6k</a:t>
            </a:r>
          </a:p>
          <a:p>
            <a:endParaRPr lang="en-US" altLang="zh-CN" dirty="0"/>
          </a:p>
          <a:p>
            <a:r>
              <a:rPr lang="zh-CN" altLang="en-US" dirty="0"/>
              <a:t>集成电路静态时序分析与建模</a:t>
            </a:r>
            <a:endParaRPr lang="en-US" altLang="zh-CN" dirty="0"/>
          </a:p>
          <a:p>
            <a:pPr marL="344170" lvl="1" indent="0">
              <a:buNone/>
            </a:pPr>
            <a:r>
              <a:rPr lang="en-US" altLang="zh-CN" dirty="0"/>
              <a:t>3k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C7D334-F745-FCCF-6CDE-78F8DAB5D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2721" y="279441"/>
            <a:ext cx="4727553" cy="15465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9B712D3-66CF-04FD-9804-C1BAB8F24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721" y="2194866"/>
            <a:ext cx="4590325" cy="17466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8A77150-F559-4FE8-ACBC-FCE2449AF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2721" y="4271611"/>
            <a:ext cx="4655314" cy="166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80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看书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022744C-E9F9-3CCD-01E5-510ADFA35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406" y="1192830"/>
            <a:ext cx="5665397" cy="554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1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绘图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FB186E-EB78-AC68-0BA4-C73777B75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96752"/>
            <a:ext cx="3048885" cy="4934173"/>
          </a:xfrm>
        </p:spPr>
        <p:txBody>
          <a:bodyPr/>
          <a:lstStyle/>
          <a:p>
            <a:r>
              <a:rPr lang="zh-CN" altLang="en-US" dirty="0"/>
              <a:t>架构图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项目文件树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VLSI</a:t>
            </a:r>
            <a:r>
              <a:rPr lang="zh-CN" altLang="en-US" dirty="0"/>
              <a:t>设计流程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E126A36-ECC7-1404-1704-8E597D6324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264" y="795812"/>
            <a:ext cx="5991143" cy="384885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7F3F25B-7305-7177-1DB2-1E0C5AD2D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687" y="985128"/>
            <a:ext cx="5503476" cy="41016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8A224BE-0A7B-3DB1-F8ED-B7EE070B97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451" y="1677409"/>
            <a:ext cx="6486633" cy="427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28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FB186E-EB78-AC68-0BA4-C73777B75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布局算法</a:t>
            </a:r>
            <a:endParaRPr lang="en-US" altLang="zh-CN" dirty="0"/>
          </a:p>
          <a:p>
            <a:pPr lvl="1"/>
            <a:r>
              <a:rPr lang="zh-CN" altLang="en-US" dirty="0"/>
              <a:t>二次线长布局：使用二次式方程作为代价函数，通过求导的方式找出使得偏导数为零的位置作为放置的目标位置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力矢量布局：通过寻找</a:t>
            </a:r>
            <a:r>
              <a:rPr lang="en-US" altLang="zh-CN" dirty="0"/>
              <a:t>ZFT</a:t>
            </a:r>
            <a:r>
              <a:rPr lang="zh-CN" altLang="en-US" dirty="0"/>
              <a:t>确认元胞所需要放置的位置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布线算法</a:t>
            </a:r>
            <a:endParaRPr lang="en-US" altLang="zh-CN" dirty="0"/>
          </a:p>
          <a:p>
            <a:pPr lvl="1"/>
            <a:r>
              <a:rPr lang="en-US" altLang="zh-CN" dirty="0"/>
              <a:t>FLUTE</a:t>
            </a:r>
            <a:r>
              <a:rPr lang="zh-CN" altLang="en-US" dirty="0"/>
              <a:t>：通过查找表的方式，生成连接所有</a:t>
            </a:r>
            <a:r>
              <a:rPr lang="en-US" altLang="zh-CN" dirty="0"/>
              <a:t>pin</a:t>
            </a:r>
            <a:r>
              <a:rPr lang="zh-CN" altLang="en-US" dirty="0"/>
              <a:t>的最小斯坦纳树算法</a:t>
            </a:r>
            <a:endParaRPr lang="en-US" altLang="zh-CN" dirty="0"/>
          </a:p>
          <a:p>
            <a:pPr lvl="1"/>
            <a:r>
              <a:rPr lang="en-US" altLang="zh-CN" dirty="0"/>
              <a:t>Table</a:t>
            </a:r>
            <a:r>
              <a:rPr lang="zh-CN" altLang="en-US" dirty="0"/>
              <a:t>：表头</a:t>
            </a:r>
            <a:r>
              <a:rPr lang="en-US" altLang="zh-CN" dirty="0"/>
              <a:t>POWV</a:t>
            </a:r>
            <a:r>
              <a:rPr lang="zh-CN" altLang="en-US" dirty="0"/>
              <a:t>、</a:t>
            </a:r>
            <a:r>
              <a:rPr lang="en-US" altLang="zh-CN" dirty="0"/>
              <a:t>POST</a:t>
            </a:r>
            <a:r>
              <a:rPr lang="zh-CN" altLang="en-US" dirty="0"/>
              <a:t>、权重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31E90E-55BE-824C-09FF-B3144F4F3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505" y="4296282"/>
            <a:ext cx="4724468" cy="8990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A9BD19D-11D3-5960-F83A-A40E1DE6A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576" y="1574839"/>
            <a:ext cx="6285146" cy="6157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5A957A8-E83B-9C13-A825-DA4D9D2BC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0271" y="3138746"/>
            <a:ext cx="4829369" cy="51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297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——</a:t>
            </a:r>
            <a:r>
              <a:rPr lang="en-US" altLang="zh-CN" dirty="0" err="1"/>
              <a:t>runiEDA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FB186E-EB78-AC68-0BA4-C73777B75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runiEDA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DC9262-F858-47EC-1BA4-4CA39CC2C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188" y="1387728"/>
            <a:ext cx="6335154" cy="517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642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——Abacus</a:t>
            </a:r>
            <a:r>
              <a:rPr lang="zh-CN" altLang="en-US" dirty="0"/>
              <a:t>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FB186E-EB78-AC68-0BA4-C73777B75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Abacus</a:t>
            </a:r>
            <a:r>
              <a:rPr lang="zh-CN" altLang="en-US" dirty="0"/>
              <a:t>算法</a:t>
            </a:r>
            <a:endParaRPr lang="en-US" altLang="zh-CN" dirty="0"/>
          </a:p>
          <a:p>
            <a:endParaRPr lang="en-US" altLang="zh-CN" dirty="0"/>
          </a:p>
          <a:p>
            <a:pPr lvl="1"/>
            <a:r>
              <a:rPr lang="en-US" altLang="zh-CN" dirty="0"/>
              <a:t>1</a:t>
            </a:r>
            <a:r>
              <a:rPr lang="zh-CN" altLang="en-US" dirty="0"/>
              <a:t>、根据单元的</a:t>
            </a:r>
            <a:r>
              <a:rPr lang="en-US" altLang="zh-CN" dirty="0"/>
              <a:t>x</a:t>
            </a:r>
            <a:r>
              <a:rPr lang="zh-CN" altLang="en-US" dirty="0"/>
              <a:t>坐标进行排序</a:t>
            </a:r>
          </a:p>
          <a:p>
            <a:pPr lvl="1"/>
            <a:r>
              <a:rPr lang="en-US" altLang="zh-CN" dirty="0"/>
              <a:t>2</a:t>
            </a:r>
            <a:r>
              <a:rPr lang="zh-CN" altLang="en-US" dirty="0"/>
              <a:t>、对于每一个排序好的单元，按照顺序取出每一个单元</a:t>
            </a:r>
          </a:p>
          <a:p>
            <a:pPr lvl="1"/>
            <a:r>
              <a:rPr lang="en-US" altLang="zh-CN" dirty="0"/>
              <a:t>3</a:t>
            </a:r>
            <a:r>
              <a:rPr lang="zh-CN" altLang="en-US" dirty="0"/>
              <a:t>、遍历第一行，找出当前行中放置该单元后能够使得</a:t>
            </a:r>
            <a:r>
              <a:rPr lang="en-US" altLang="zh-CN" dirty="0"/>
              <a:t>cost</a:t>
            </a:r>
            <a:r>
              <a:rPr lang="zh-CN" altLang="en-US" dirty="0"/>
              <a:t>最小的位置</a:t>
            </a:r>
          </a:p>
          <a:p>
            <a:pPr lvl="1"/>
            <a:r>
              <a:rPr lang="en-US" altLang="zh-CN" dirty="0"/>
              <a:t>4</a:t>
            </a:r>
            <a:r>
              <a:rPr lang="zh-CN" altLang="en-US" dirty="0"/>
              <a:t>、按照第</a:t>
            </a:r>
            <a:r>
              <a:rPr lang="en-US" altLang="zh-CN" dirty="0"/>
              <a:t>3</a:t>
            </a:r>
            <a:r>
              <a:rPr lang="zh-CN" altLang="en-US" dirty="0"/>
              <a:t>步的方式遍历每一行，找出全局中能够放置当前单元并使得</a:t>
            </a:r>
            <a:r>
              <a:rPr lang="en-US" altLang="zh-CN" dirty="0"/>
              <a:t>cost</a:t>
            </a:r>
            <a:r>
              <a:rPr lang="zh-CN" altLang="en-US" dirty="0"/>
              <a:t>最小的位置</a:t>
            </a:r>
          </a:p>
          <a:p>
            <a:pPr lvl="1"/>
            <a:r>
              <a:rPr lang="en-US" altLang="zh-CN" dirty="0"/>
              <a:t>5</a:t>
            </a:r>
            <a:r>
              <a:rPr lang="zh-CN" altLang="en-US" dirty="0"/>
              <a:t>、放置该单元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27456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——Abacus</a:t>
            </a:r>
            <a:r>
              <a:rPr lang="zh-CN" altLang="en-US" dirty="0"/>
              <a:t>算法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D727EEC-5B4F-8752-F303-F1BC770ABA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9131" y="1461421"/>
            <a:ext cx="3746693" cy="4838949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6B2EA13-6992-33FE-2F29-765C1744B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177" y="1052737"/>
            <a:ext cx="4137749" cy="28871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8B0EB9A-F9B6-FDB7-5661-B2D98F1C8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177" y="3880896"/>
            <a:ext cx="4137749" cy="288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462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——</a:t>
            </a:r>
            <a:r>
              <a:rPr lang="zh-CN" altLang="en-US" dirty="0"/>
              <a:t>最开始思路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FB186E-EB78-AC68-0BA4-C73777B75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</a:t>
            </a:r>
            <a:r>
              <a:rPr lang="en-US" altLang="zh-CN" dirty="0" err="1"/>
              <a:t>iEDA</a:t>
            </a:r>
            <a:r>
              <a:rPr lang="zh-CN" altLang="en-US" dirty="0"/>
              <a:t>原始代码</a:t>
            </a:r>
            <a:r>
              <a:rPr lang="en-US" altLang="zh-CN" dirty="0"/>
              <a:t>Abacus</a:t>
            </a:r>
            <a:r>
              <a:rPr lang="zh-CN" altLang="en-US" dirty="0"/>
              <a:t>算法调整成</a:t>
            </a:r>
            <a:r>
              <a:rPr lang="en-US" altLang="zh-CN" dirty="0"/>
              <a:t>Tetris</a:t>
            </a:r>
            <a:r>
              <a:rPr lang="zh-CN" altLang="en-US" dirty="0"/>
              <a:t>确定两个策略：</a:t>
            </a:r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/>
              <a:t>一、如何选择当前</a:t>
            </a:r>
            <a:r>
              <a:rPr lang="en-US" altLang="zh-CN" dirty="0"/>
              <a:t>instance</a:t>
            </a:r>
            <a:r>
              <a:rPr lang="zh-CN" altLang="en-US" dirty="0"/>
              <a:t>初始行的策略。</a:t>
            </a:r>
            <a:endParaRPr lang="en-US" altLang="zh-CN" dirty="0"/>
          </a:p>
          <a:p>
            <a:pPr lvl="2"/>
            <a:r>
              <a:rPr lang="en-US" altLang="zh-CN" dirty="0"/>
              <a:t>1&gt;</a:t>
            </a:r>
            <a:r>
              <a:rPr lang="zh-CN" altLang="en-US" dirty="0"/>
              <a:t>加上</a:t>
            </a:r>
            <a:r>
              <a:rPr lang="en-US" altLang="zh-CN" dirty="0"/>
              <a:t>_</a:t>
            </a:r>
            <a:r>
              <a:rPr lang="en-US" altLang="zh-CN" dirty="0" err="1"/>
              <a:t>row_height</a:t>
            </a:r>
            <a:r>
              <a:rPr lang="en-US" altLang="zh-CN" dirty="0"/>
              <a:t>/2</a:t>
            </a:r>
            <a:r>
              <a:rPr lang="zh-CN" altLang="en-US" dirty="0"/>
              <a:t>后整除行高</a:t>
            </a:r>
            <a:endParaRPr lang="en-US" altLang="zh-CN" dirty="0"/>
          </a:p>
          <a:p>
            <a:pPr lvl="2"/>
            <a:r>
              <a:rPr lang="en-US" altLang="zh-CN" dirty="0"/>
              <a:t>2&gt;</a:t>
            </a:r>
            <a:r>
              <a:rPr lang="zh-CN" altLang="en-US" dirty="0"/>
              <a:t>直接使用</a:t>
            </a:r>
            <a:r>
              <a:rPr lang="en-US" altLang="zh-CN" dirty="0"/>
              <a:t>y</a:t>
            </a:r>
            <a:r>
              <a:rPr lang="zh-CN" altLang="en-US" dirty="0"/>
              <a:t>坐标与</a:t>
            </a:r>
            <a:r>
              <a:rPr lang="en-US" altLang="zh-CN" dirty="0"/>
              <a:t>_</a:t>
            </a:r>
            <a:r>
              <a:rPr lang="en-US" altLang="zh-CN" dirty="0" err="1"/>
              <a:t>row_height</a:t>
            </a:r>
            <a:r>
              <a:rPr lang="zh-CN" altLang="en-US" dirty="0"/>
              <a:t>做整数相除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r>
              <a:rPr lang="zh-CN" altLang="en-US" dirty="0"/>
              <a:t>二、若初始行无法放置当前</a:t>
            </a:r>
            <a:r>
              <a:rPr lang="en-US" altLang="zh-CN" dirty="0"/>
              <a:t>instance</a:t>
            </a:r>
            <a:r>
              <a:rPr lang="zh-CN" altLang="en-US" dirty="0"/>
              <a:t>后，选择其它行的调整策略。</a:t>
            </a:r>
            <a:endParaRPr lang="en-US" altLang="zh-CN" dirty="0"/>
          </a:p>
          <a:p>
            <a:pPr lvl="2"/>
            <a:r>
              <a:rPr lang="zh-CN" altLang="en-US" dirty="0"/>
              <a:t>从当前行出发，分别使用上下扫描线换行选择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6234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9B163A3-54BF-037D-FD85-5CDF02EA0654}"/>
              </a:ext>
            </a:extLst>
          </p:cNvPr>
          <p:cNvSpPr txBox="1"/>
          <p:nvPr/>
        </p:nvSpPr>
        <p:spPr>
          <a:xfrm>
            <a:off x="619180" y="366911"/>
            <a:ext cx="51284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01 </a:t>
            </a:r>
            <a:r>
              <a:rPr lang="zh-CN" altLang="en-US" sz="4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个人简介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262294-D9E1-21BF-6FED-590615FA4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96752"/>
            <a:ext cx="10972800" cy="4934173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altLang="zh-CN" sz="1600" dirty="0"/>
              <a:t>	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zh-CN" altLang="en-US" sz="2800" b="1" dirty="0"/>
              <a:t>  伍振东</a:t>
            </a:r>
            <a:endParaRPr lang="en-US" altLang="zh-CN" sz="2800" b="1" dirty="0"/>
          </a:p>
          <a:p>
            <a:pPr marL="0" indent="0">
              <a:spcAft>
                <a:spcPts val="600"/>
              </a:spcAft>
              <a:buNone/>
            </a:pPr>
            <a:r>
              <a:rPr lang="en-US" altLang="zh-CN" sz="2400" b="1" dirty="0"/>
              <a:t>	</a:t>
            </a:r>
            <a:r>
              <a:rPr lang="zh-CN" altLang="en-US" sz="2400" b="1" dirty="0"/>
              <a:t>本科：江苏大学，计算机科学与技术</a:t>
            </a:r>
            <a:endParaRPr lang="en-US" altLang="zh-CN" sz="2400" b="1" dirty="0"/>
          </a:p>
          <a:p>
            <a:pPr marL="0" indent="0">
              <a:spcAft>
                <a:spcPts val="600"/>
              </a:spcAft>
              <a:buNone/>
            </a:pPr>
            <a:endParaRPr lang="en-US" altLang="zh-CN" sz="2400" b="1" dirty="0"/>
          </a:p>
          <a:p>
            <a:pPr marL="0" indent="0">
              <a:spcAft>
                <a:spcPts val="600"/>
              </a:spcAft>
              <a:buNone/>
            </a:pPr>
            <a:r>
              <a:rPr lang="en-US" altLang="zh-CN" sz="2400" b="1" dirty="0"/>
              <a:t>	</a:t>
            </a:r>
            <a:r>
              <a:rPr lang="zh-CN" altLang="en-US" sz="2400" b="1" dirty="0"/>
              <a:t>研究生：中国科学技术大学，软件工程（大数据与人工智能）</a:t>
            </a:r>
            <a:endParaRPr lang="en-US" altLang="zh-CN" sz="2400" b="1" dirty="0"/>
          </a:p>
          <a:p>
            <a:pPr marL="0" indent="0">
              <a:spcAft>
                <a:spcPts val="600"/>
              </a:spcAft>
              <a:buNone/>
            </a:pPr>
            <a:endParaRPr lang="en-US" altLang="zh-CN" sz="2400" b="1" dirty="0"/>
          </a:p>
          <a:p>
            <a:pPr marL="0" indent="0">
              <a:spcAft>
                <a:spcPts val="600"/>
              </a:spcAft>
              <a:buNone/>
            </a:pPr>
            <a:r>
              <a:rPr lang="en-US" altLang="zh-CN" sz="2400" b="1" dirty="0"/>
              <a:t>	</a:t>
            </a:r>
            <a:r>
              <a:rPr lang="zh-CN" altLang="en-US" sz="2400" b="1" dirty="0"/>
              <a:t>爱好：运动，健身，听音乐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21053263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——</a:t>
            </a:r>
            <a:r>
              <a:rPr lang="zh-CN" altLang="en-US" dirty="0"/>
              <a:t>最开始思路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AFDA2B6-D466-E169-20ED-72639BEF82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8866" y="3983504"/>
            <a:ext cx="3620425" cy="2500660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B96C409-14B1-E2CC-EB13-5475DBCA4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96" y="1663028"/>
            <a:ext cx="4641291" cy="37804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5AAC7A6-472B-6929-F81A-4E3A0E79E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866" y="1217984"/>
            <a:ext cx="3688024" cy="254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254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——Tetris</a:t>
            </a:r>
            <a:r>
              <a:rPr lang="zh-CN" altLang="en-US" dirty="0"/>
              <a:t>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FB186E-EB78-AC68-0BA4-C73777B75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Tetris</a:t>
            </a:r>
            <a:r>
              <a:rPr lang="zh-CN" altLang="en-US" dirty="0"/>
              <a:t>算法主要步骤如下</a:t>
            </a:r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/>
              <a:t>候选空间选取：首先对所有单元按照横坐标顺序进行排列，按顺序在每一行选取最左端的一个空白区域作为候选空间。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单元放置：对于每个单元，在所有候选空间中挑出最近的一个，并将该单元放入。在放置逻辑单元后，更新已占用的格子信息，标记相应的格子为已占用状态。逐个放置剩余的单元，直到所有单元都被放置。	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85784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——Tetris</a:t>
            </a:r>
            <a:r>
              <a:rPr lang="zh-CN" altLang="en-US" dirty="0"/>
              <a:t>算法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0A1609-2BA7-2E53-175D-CC54DDF0C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44" y="1939265"/>
            <a:ext cx="5577289" cy="3472652"/>
          </a:xfrm>
          <a:prstGeom prst="rect">
            <a:avLst/>
          </a:prstGeom>
        </p:spPr>
      </p:pic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B51ABEE2-23CF-F689-78FD-239A23B20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27528" y="1052737"/>
            <a:ext cx="3950879" cy="2733738"/>
          </a:xfr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285BE23-A5E9-9D16-7622-83FAB016F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527" y="3873148"/>
            <a:ext cx="3950880" cy="273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219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实验结果对比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791BEB8-4234-4ED7-E390-724995003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7333" y="1144659"/>
            <a:ext cx="8577334" cy="5308769"/>
          </a:xfrm>
        </p:spPr>
      </p:pic>
    </p:spTree>
    <p:extLst>
      <p:ext uri="{BB962C8B-B14F-4D97-AF65-F5344CB8AC3E}">
        <p14:creationId xmlns:p14="http://schemas.microsoft.com/office/powerpoint/2010/main" val="37532399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实验结果对比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F7BF1C-7BCB-5248-ABF4-E03A567C8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093" y="1107069"/>
            <a:ext cx="3688024" cy="2547351"/>
          </a:xfrm>
          <a:prstGeom prst="rect">
            <a:avLst/>
          </a:prstGeom>
        </p:spPr>
      </p:pic>
      <p:pic>
        <p:nvPicPr>
          <p:cNvPr id="6" name="内容占位符 6">
            <a:extLst>
              <a:ext uri="{FF2B5EF4-FFF2-40B4-BE49-F238E27FC236}">
                <a16:creationId xmlns:a16="http://schemas.microsoft.com/office/drawing/2014/main" id="{21C8ED82-FD45-975A-D9A5-FE0C810B4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312692" y="4007403"/>
            <a:ext cx="3620425" cy="2500660"/>
          </a:xfrm>
        </p:spPr>
      </p:pic>
      <p:pic>
        <p:nvPicPr>
          <p:cNvPr id="7" name="内容占位符 9">
            <a:extLst>
              <a:ext uri="{FF2B5EF4-FFF2-40B4-BE49-F238E27FC236}">
                <a16:creationId xmlns:a16="http://schemas.microsoft.com/office/drawing/2014/main" id="{FAD774A4-AE35-4E66-1B7C-3426375EC7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8089081" y="1052737"/>
            <a:ext cx="3760029" cy="2601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70FA7C1-6601-6005-E60E-754AD87B54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4833" y="4004514"/>
            <a:ext cx="3565488" cy="24670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83E1C17-C6F1-F214-9474-0F81FF81C9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615" y="1107069"/>
            <a:ext cx="3728615" cy="260168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0B088E7-70C5-6100-EC47-947804D697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483" y="3975458"/>
            <a:ext cx="3728616" cy="260308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E81DB3D-7DA2-FC1D-2573-5A68F5DE901A}"/>
              </a:ext>
            </a:extLst>
          </p:cNvPr>
          <p:cNvSpPr txBox="1"/>
          <p:nvPr/>
        </p:nvSpPr>
        <p:spPr>
          <a:xfrm>
            <a:off x="1583324" y="3708752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GP</a:t>
            </a:r>
            <a:r>
              <a:rPr lang="zh-CN" altLang="en-US" dirty="0"/>
              <a:t>布局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797C929-5C94-2949-CE32-8DA50998799F}"/>
              </a:ext>
            </a:extLst>
          </p:cNvPr>
          <p:cNvSpPr txBox="1"/>
          <p:nvPr/>
        </p:nvSpPr>
        <p:spPr>
          <a:xfrm>
            <a:off x="1583324" y="6508063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Abacus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E581497-FA60-34A5-92B6-57673623499C}"/>
              </a:ext>
            </a:extLst>
          </p:cNvPr>
          <p:cNvSpPr txBox="1"/>
          <p:nvPr/>
        </p:nvSpPr>
        <p:spPr>
          <a:xfrm>
            <a:off x="5761538" y="37087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思路一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13596CA-7F3A-BAC5-2476-2788DF7323E7}"/>
              </a:ext>
            </a:extLst>
          </p:cNvPr>
          <p:cNvSpPr txBox="1"/>
          <p:nvPr/>
        </p:nvSpPr>
        <p:spPr>
          <a:xfrm>
            <a:off x="5835182" y="6471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思路一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0D28333-E036-4564-00FD-0E7E0423CC44}"/>
              </a:ext>
            </a:extLst>
          </p:cNvPr>
          <p:cNvSpPr txBox="1"/>
          <p:nvPr/>
        </p:nvSpPr>
        <p:spPr>
          <a:xfrm>
            <a:off x="9098396" y="3635182"/>
            <a:ext cx="2467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Tetris</a:t>
            </a:r>
            <a:r>
              <a:rPr lang="zh-CN" altLang="en-US" dirty="0"/>
              <a:t>：找到以后</a:t>
            </a:r>
            <a:r>
              <a:rPr lang="en-US" altLang="zh-CN" dirty="0"/>
              <a:t>break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0325EA4-A092-D4D0-0D6F-8A0C93736D4C}"/>
              </a:ext>
            </a:extLst>
          </p:cNvPr>
          <p:cNvSpPr txBox="1"/>
          <p:nvPr/>
        </p:nvSpPr>
        <p:spPr>
          <a:xfrm>
            <a:off x="8947314" y="6452350"/>
            <a:ext cx="2852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Tetris</a:t>
            </a:r>
            <a:r>
              <a:rPr lang="zh-CN" altLang="en-US" dirty="0"/>
              <a:t>：找到以后</a:t>
            </a:r>
            <a:r>
              <a:rPr lang="en-US" altLang="zh-CN" dirty="0" err="1"/>
              <a:t>no_break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0955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9B163A3-54BF-037D-FD85-5CDF02EA0654}"/>
              </a:ext>
            </a:extLst>
          </p:cNvPr>
          <p:cNvSpPr txBox="1"/>
          <p:nvPr/>
        </p:nvSpPr>
        <p:spPr>
          <a:xfrm>
            <a:off x="619180" y="366911"/>
            <a:ext cx="51284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04 </a:t>
            </a:r>
            <a:r>
              <a:rPr lang="zh-CN" altLang="en-US" sz="4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感兴趣的内容</a:t>
            </a:r>
          </a:p>
        </p:txBody>
      </p:sp>
    </p:spTree>
    <p:extLst>
      <p:ext uri="{BB962C8B-B14F-4D97-AF65-F5344CB8AC3E}">
        <p14:creationId xmlns:p14="http://schemas.microsoft.com/office/powerpoint/2010/main" val="18483169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9B163A3-54BF-037D-FD85-5CDF02EA0654}"/>
              </a:ext>
            </a:extLst>
          </p:cNvPr>
          <p:cNvSpPr txBox="1"/>
          <p:nvPr/>
        </p:nvSpPr>
        <p:spPr>
          <a:xfrm>
            <a:off x="619180" y="366911"/>
            <a:ext cx="51284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05 </a:t>
            </a:r>
            <a:r>
              <a:rPr lang="zh-CN" altLang="en-US" sz="4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水滴计划的建议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5D2156-05F8-53A6-3B47-4CC015F8D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96752"/>
            <a:ext cx="10972800" cy="4934173"/>
          </a:xfrm>
        </p:spPr>
        <p:txBody>
          <a:bodyPr/>
          <a:lstStyle/>
          <a:p>
            <a:pPr>
              <a:spcAft>
                <a:spcPts val="600"/>
              </a:spcAft>
            </a:pPr>
            <a:endParaRPr lang="en-US" altLang="zh-CN" sz="2400" dirty="0"/>
          </a:p>
          <a:p>
            <a:pPr>
              <a:spcAft>
                <a:spcPts val="600"/>
              </a:spcAft>
            </a:pPr>
            <a:r>
              <a:rPr lang="zh-CN" altLang="en-US" sz="2400" dirty="0"/>
              <a:t>一、可以组织经验分享会，重点的理论知识可以通过上课的形式</a:t>
            </a:r>
            <a:endParaRPr lang="en-US" altLang="zh-CN" sz="2400" dirty="0"/>
          </a:p>
          <a:p>
            <a:pPr>
              <a:spcAft>
                <a:spcPts val="600"/>
              </a:spcAft>
            </a:pPr>
            <a:endParaRPr lang="en-US" altLang="zh-CN" sz="2400" dirty="0"/>
          </a:p>
          <a:p>
            <a:pPr>
              <a:spcAft>
                <a:spcPts val="600"/>
              </a:spcAft>
            </a:pPr>
            <a:r>
              <a:rPr lang="zh-CN" altLang="en-US" sz="2400" dirty="0"/>
              <a:t>二、看书的过程比较繁琐且没有目的，看完以后基本就忘</a:t>
            </a:r>
            <a:endParaRPr lang="en-US" altLang="zh-CN" sz="2400" dirty="0"/>
          </a:p>
          <a:p>
            <a:pPr>
              <a:spcAft>
                <a:spcPts val="600"/>
              </a:spcAft>
            </a:pPr>
            <a:endParaRPr lang="en-US" altLang="zh-CN" sz="2400" dirty="0"/>
          </a:p>
          <a:p>
            <a:pPr>
              <a:spcAft>
                <a:spcPts val="600"/>
              </a:spcAft>
            </a:pPr>
            <a:r>
              <a:rPr lang="zh-CN" altLang="en-US" sz="2400" dirty="0"/>
              <a:t>三、跑流程以及替换工艺这个实验，做了很多无用功</a:t>
            </a:r>
            <a:endParaRPr lang="en-US" altLang="zh-CN" sz="2400" dirty="0"/>
          </a:p>
          <a:p>
            <a:pPr>
              <a:spcAft>
                <a:spcPts val="600"/>
              </a:spcAft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5444746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2FB63E-EF2C-4B6A-8C4C-621CB14CE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altLang="zh-CN" sz="2400" dirty="0"/>
              <a:t>1</a:t>
            </a:r>
            <a:r>
              <a:rPr lang="zh-CN" altLang="en-US" sz="2400" dirty="0"/>
              <a:t>、如果不去解决问题，就永远也不会发现问题</a:t>
            </a:r>
            <a:endParaRPr lang="en-US" altLang="zh-CN" sz="2400" dirty="0"/>
          </a:p>
          <a:p>
            <a:pPr>
              <a:spcAft>
                <a:spcPts val="600"/>
              </a:spcAft>
            </a:pPr>
            <a:r>
              <a:rPr lang="en-US" altLang="zh-CN" sz="2400" dirty="0"/>
              <a:t>2</a:t>
            </a:r>
            <a:r>
              <a:rPr lang="zh-CN" altLang="en-US" sz="2400" dirty="0"/>
              <a:t>、薄弱之处</a:t>
            </a:r>
            <a:endParaRPr lang="en-US" altLang="zh-CN" sz="2400" dirty="0"/>
          </a:p>
          <a:p>
            <a:pPr lvl="1">
              <a:spcAft>
                <a:spcPts val="600"/>
              </a:spcAft>
            </a:pPr>
            <a:r>
              <a:rPr lang="en-US" altLang="zh-CN" sz="2000" dirty="0" err="1"/>
              <a:t>cmake</a:t>
            </a:r>
            <a:r>
              <a:rPr lang="zh-CN" altLang="en-US" sz="2000" dirty="0"/>
              <a:t>语法使用不是很熟练</a:t>
            </a:r>
            <a:endParaRPr lang="en-US" altLang="zh-CN" sz="2000" dirty="0"/>
          </a:p>
          <a:p>
            <a:pPr lvl="1">
              <a:spcAft>
                <a:spcPts val="600"/>
              </a:spcAft>
            </a:pPr>
            <a:r>
              <a:rPr lang="zh-CN" altLang="en-US" sz="2000" dirty="0"/>
              <a:t>编码能力有待提高，一直在追随帆哥的脚步</a:t>
            </a:r>
            <a:endParaRPr lang="en-US" altLang="zh-CN" sz="2000" dirty="0"/>
          </a:p>
          <a:p>
            <a:pPr lvl="1">
              <a:spcAft>
                <a:spcPts val="600"/>
              </a:spcAft>
            </a:pPr>
            <a:r>
              <a:rPr lang="zh-CN" altLang="en-US" sz="2000" dirty="0"/>
              <a:t>包括自己</a:t>
            </a:r>
            <a:r>
              <a:rPr lang="en-US" altLang="zh-CN" sz="2000" dirty="0"/>
              <a:t>debug</a:t>
            </a:r>
            <a:r>
              <a:rPr lang="zh-CN" altLang="en-US" sz="2000" dirty="0"/>
              <a:t>的方式也是效率很低</a:t>
            </a:r>
            <a:endParaRPr lang="en-US" altLang="zh-CN" sz="2000" dirty="0"/>
          </a:p>
          <a:p>
            <a:pPr lvl="1">
              <a:spcAft>
                <a:spcPts val="600"/>
              </a:spcAft>
            </a:pPr>
            <a:r>
              <a:rPr lang="zh-CN" altLang="en-US" sz="2000" dirty="0"/>
              <a:t>还有很多基础要学，硬件方面</a:t>
            </a:r>
            <a:endParaRPr lang="en-US" altLang="zh-CN" sz="2000" dirty="0"/>
          </a:p>
          <a:p>
            <a:pPr>
              <a:spcAft>
                <a:spcPts val="600"/>
              </a:spcAft>
            </a:pPr>
            <a:r>
              <a:rPr lang="en-US" altLang="zh-CN" sz="2400" dirty="0"/>
              <a:t>3</a:t>
            </a:r>
            <a:r>
              <a:rPr lang="zh-CN" altLang="en-US" sz="2400" dirty="0"/>
              <a:t>、交流的重要性</a:t>
            </a:r>
            <a:endParaRPr lang="en-US" altLang="zh-CN" sz="1600" dirty="0"/>
          </a:p>
          <a:p>
            <a:pPr lvl="1">
              <a:spcAft>
                <a:spcPts val="600"/>
              </a:spcAft>
            </a:pPr>
            <a:r>
              <a:rPr lang="zh-CN" altLang="en-US" sz="2000" dirty="0"/>
              <a:t>从周围学到很多东西</a:t>
            </a:r>
            <a:endParaRPr lang="en-US" altLang="zh-CN" sz="2000" dirty="0"/>
          </a:p>
          <a:p>
            <a:pPr marL="344170" lvl="1" indent="0">
              <a:spcAft>
                <a:spcPts val="600"/>
              </a:spcAft>
              <a:buNone/>
            </a:pPr>
            <a:endParaRPr lang="en-US" altLang="zh-CN" sz="2000" dirty="0"/>
          </a:p>
          <a:p>
            <a:pPr marL="344170" lvl="1" indent="0">
              <a:spcAft>
                <a:spcPts val="600"/>
              </a:spcAft>
              <a:buNone/>
            </a:pPr>
            <a:r>
              <a:rPr lang="zh-CN" altLang="en-US" sz="2000" dirty="0"/>
              <a:t>所有学习笔记都整理成了</a:t>
            </a:r>
            <a:r>
              <a:rPr lang="en-US" altLang="zh-CN" sz="2000" dirty="0"/>
              <a:t>.md</a:t>
            </a:r>
            <a:r>
              <a:rPr lang="zh-CN" altLang="en-US" sz="2000" dirty="0"/>
              <a:t>，可以在</a:t>
            </a:r>
            <a:r>
              <a:rPr lang="en-US" altLang="zh-CN" sz="2000" dirty="0" err="1"/>
              <a:t>Gitee</a:t>
            </a:r>
            <a:r>
              <a:rPr lang="zh-CN" altLang="en-US" sz="2000" dirty="0"/>
              <a:t>上查看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2459352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B9C34BF0-CADE-3140-AB1E-209C107B3BA2}"/>
              </a:ext>
            </a:extLst>
          </p:cNvPr>
          <p:cNvSpPr txBox="1"/>
          <p:nvPr/>
        </p:nvSpPr>
        <p:spPr>
          <a:xfrm>
            <a:off x="4757845" y="4596004"/>
            <a:ext cx="267630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OSCC</a:t>
            </a:r>
          </a:p>
          <a:p>
            <a:pPr algn="ctr"/>
            <a:r>
              <a:rPr kumimoji="1" lang="en-US" altLang="zh-CN" sz="36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iEDA</a:t>
            </a:r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课题组</a:t>
            </a:r>
            <a:endParaRPr kumimoji="1"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837D5BE-F174-4A66-9FF6-3501665ABD16}"/>
              </a:ext>
            </a:extLst>
          </p:cNvPr>
          <p:cNvGrpSpPr/>
          <p:nvPr/>
        </p:nvGrpSpPr>
        <p:grpSpPr>
          <a:xfrm>
            <a:off x="3540992" y="2320197"/>
            <a:ext cx="4906440" cy="1747706"/>
            <a:chOff x="375498" y="4757111"/>
            <a:chExt cx="4906440" cy="1747706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31AF01D-C45B-4AF6-8377-790588F05D1F}"/>
                </a:ext>
              </a:extLst>
            </p:cNvPr>
            <p:cNvSpPr txBox="1"/>
            <p:nvPr/>
          </p:nvSpPr>
          <p:spPr>
            <a:xfrm>
              <a:off x="375498" y="4757111"/>
              <a:ext cx="49064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200" dirty="0">
                  <a:solidFill>
                    <a:srgbClr val="0070C0"/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rPr>
                <a:t>感谢聆听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7CCE0D0-D98B-42E7-B335-C1762F70612C}"/>
                </a:ext>
              </a:extLst>
            </p:cNvPr>
            <p:cNvSpPr txBox="1"/>
            <p:nvPr/>
          </p:nvSpPr>
          <p:spPr>
            <a:xfrm>
              <a:off x="375498" y="5981597"/>
              <a:ext cx="4906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rgbClr val="0070C0"/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rPr>
                <a:t>欢迎各位老师批评指正！</a:t>
              </a:r>
            </a:p>
          </p:txBody>
        </p:sp>
        <p:cxnSp>
          <p:nvCxnSpPr>
            <p:cNvPr id="11" name="直接连接符 9">
              <a:extLst>
                <a:ext uri="{FF2B5EF4-FFF2-40B4-BE49-F238E27FC236}">
                  <a16:creationId xmlns:a16="http://schemas.microsoft.com/office/drawing/2014/main" id="{79B92E0E-F053-564A-BAEF-A835E72BC302}"/>
                </a:ext>
              </a:extLst>
            </p:cNvPr>
            <p:cNvCxnSpPr/>
            <p:nvPr/>
          </p:nvCxnSpPr>
          <p:spPr>
            <a:xfrm>
              <a:off x="698546" y="5933282"/>
              <a:ext cx="4198144" cy="2415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6102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2747002-619A-7D41-9183-6C401B926C47}"/>
              </a:ext>
            </a:extLst>
          </p:cNvPr>
          <p:cNvSpPr txBox="1"/>
          <p:nvPr/>
        </p:nvSpPr>
        <p:spPr>
          <a:xfrm>
            <a:off x="5097405" y="3043289"/>
            <a:ext cx="4634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Modern C++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掌握情况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9C9D592-14E3-CE4D-99F9-38820BAA1356}"/>
              </a:ext>
            </a:extLst>
          </p:cNvPr>
          <p:cNvSpPr txBox="1"/>
          <p:nvPr/>
        </p:nvSpPr>
        <p:spPr>
          <a:xfrm>
            <a:off x="5104965" y="3917012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A-Star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算法实验</a:t>
            </a:r>
          </a:p>
        </p:txBody>
      </p:sp>
      <p:sp>
        <p:nvSpPr>
          <p:cNvPr id="9" name="菱形 8">
            <a:extLst>
              <a:ext uri="{FF2B5EF4-FFF2-40B4-BE49-F238E27FC236}">
                <a16:creationId xmlns:a16="http://schemas.microsoft.com/office/drawing/2014/main" id="{17F65BBE-C435-1647-B769-47EC65057899}"/>
              </a:ext>
            </a:extLst>
          </p:cNvPr>
          <p:cNvSpPr/>
          <p:nvPr/>
        </p:nvSpPr>
        <p:spPr>
          <a:xfrm>
            <a:off x="4106763" y="2038707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68C12D7-6A27-4E49-AD98-868DED788A01}"/>
              </a:ext>
            </a:extLst>
          </p:cNvPr>
          <p:cNvSpPr txBox="1"/>
          <p:nvPr/>
        </p:nvSpPr>
        <p:spPr>
          <a:xfrm>
            <a:off x="4106763" y="2169566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01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菱形 10">
            <a:extLst>
              <a:ext uri="{FF2B5EF4-FFF2-40B4-BE49-F238E27FC236}">
                <a16:creationId xmlns:a16="http://schemas.microsoft.com/office/drawing/2014/main" id="{0BB7EC6F-275E-BA41-A36D-C0C064D8B622}"/>
              </a:ext>
            </a:extLst>
          </p:cNvPr>
          <p:cNvSpPr/>
          <p:nvPr/>
        </p:nvSpPr>
        <p:spPr>
          <a:xfrm>
            <a:off x="4100071" y="2917075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1F2B06B-2BFD-B540-9CC5-FB74B9CA12A6}"/>
              </a:ext>
            </a:extLst>
          </p:cNvPr>
          <p:cNvSpPr txBox="1"/>
          <p:nvPr/>
        </p:nvSpPr>
        <p:spPr>
          <a:xfrm>
            <a:off x="4093460" y="3039909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02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菱形 12">
            <a:extLst>
              <a:ext uri="{FF2B5EF4-FFF2-40B4-BE49-F238E27FC236}">
                <a16:creationId xmlns:a16="http://schemas.microsoft.com/office/drawing/2014/main" id="{30099B3A-D604-7043-9409-74D6F719B202}"/>
              </a:ext>
            </a:extLst>
          </p:cNvPr>
          <p:cNvSpPr/>
          <p:nvPr/>
        </p:nvSpPr>
        <p:spPr>
          <a:xfrm>
            <a:off x="4107631" y="3795443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181827-09FF-134F-840D-3F875F5D0BD7}"/>
              </a:ext>
            </a:extLst>
          </p:cNvPr>
          <p:cNvSpPr txBox="1"/>
          <p:nvPr/>
        </p:nvSpPr>
        <p:spPr>
          <a:xfrm>
            <a:off x="4098943" y="3912721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D7D3FB3-D133-4713-A1F7-5394FCC340FE}"/>
              </a:ext>
            </a:extLst>
          </p:cNvPr>
          <p:cNvSpPr txBox="1"/>
          <p:nvPr/>
        </p:nvSpPr>
        <p:spPr>
          <a:xfrm>
            <a:off x="5097405" y="4744302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其他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菱形 15">
            <a:extLst>
              <a:ext uri="{FF2B5EF4-FFF2-40B4-BE49-F238E27FC236}">
                <a16:creationId xmlns:a16="http://schemas.microsoft.com/office/drawing/2014/main" id="{C163A7E9-DE66-4ABB-9CA4-E60B51F92275}"/>
              </a:ext>
            </a:extLst>
          </p:cNvPr>
          <p:cNvSpPr/>
          <p:nvPr/>
        </p:nvSpPr>
        <p:spPr>
          <a:xfrm>
            <a:off x="4100071" y="4622733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34A9FCF-0D80-4E7A-90BC-B5907A158FB8}"/>
              </a:ext>
            </a:extLst>
          </p:cNvPr>
          <p:cNvSpPr txBox="1"/>
          <p:nvPr/>
        </p:nvSpPr>
        <p:spPr>
          <a:xfrm>
            <a:off x="4091383" y="4740011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04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B163A3-54BF-037D-FD85-5CDF02EA0654}"/>
              </a:ext>
            </a:extLst>
          </p:cNvPr>
          <p:cNvSpPr txBox="1"/>
          <p:nvPr/>
        </p:nvSpPr>
        <p:spPr>
          <a:xfrm>
            <a:off x="619180" y="366911"/>
            <a:ext cx="51284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02 C++</a:t>
            </a:r>
            <a:r>
              <a:rPr lang="zh-CN" altLang="en-US" sz="4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实习总结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270ACD0-F39C-EFD1-32F4-8B9EE1C8E15A}"/>
              </a:ext>
            </a:extLst>
          </p:cNvPr>
          <p:cNvSpPr txBox="1"/>
          <p:nvPr/>
        </p:nvSpPr>
        <p:spPr>
          <a:xfrm>
            <a:off x="5097404" y="2138788"/>
            <a:ext cx="4842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C++Primer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掌握情况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	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099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C++ Primer</a:t>
            </a:r>
            <a:r>
              <a:rPr lang="zh-CN" altLang="en-US" dirty="0"/>
              <a:t>掌握情况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2FB63E-EF2C-4B6A-8C4C-621CB14CE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zh-CN" altLang="en-US" sz="2400" dirty="0"/>
              <a:t>熟悉</a:t>
            </a:r>
            <a:r>
              <a:rPr lang="en-US" altLang="zh-CN" sz="2400" dirty="0"/>
              <a:t>C++</a:t>
            </a:r>
            <a:r>
              <a:rPr lang="zh-CN" altLang="en-US" sz="2400" dirty="0"/>
              <a:t>基本语法和相关概念</a:t>
            </a:r>
            <a:endParaRPr lang="en-US" altLang="zh-CN" sz="2400" dirty="0"/>
          </a:p>
          <a:p>
            <a:pPr lvl="1">
              <a:spcAft>
                <a:spcPts val="600"/>
              </a:spcAft>
            </a:pPr>
            <a:r>
              <a:rPr lang="zh-CN" altLang="en-US" sz="2000" dirty="0"/>
              <a:t>熟悉变量、函数、指针、引用、数组、容器、模板等等</a:t>
            </a:r>
            <a:endParaRPr lang="en-US" altLang="zh-CN" sz="2000" dirty="0"/>
          </a:p>
          <a:p>
            <a:pPr lvl="1">
              <a:spcAft>
                <a:spcPts val="600"/>
              </a:spcAft>
            </a:pPr>
            <a:r>
              <a:rPr lang="zh-CN" altLang="en-US" sz="2000" dirty="0"/>
              <a:t>熟悉内存模型、作用域、名称空间、变量生命周期等</a:t>
            </a:r>
            <a:endParaRPr lang="en-US" altLang="zh-CN" sz="2000" dirty="0"/>
          </a:p>
          <a:p>
            <a:pPr>
              <a:spcAft>
                <a:spcPts val="600"/>
              </a:spcAft>
            </a:pPr>
            <a:r>
              <a:rPr lang="zh-CN" altLang="en-US" sz="2400" dirty="0"/>
              <a:t>熟悉</a:t>
            </a:r>
            <a:r>
              <a:rPr lang="en-US" altLang="zh-CN" sz="2400" dirty="0"/>
              <a:t>C++</a:t>
            </a:r>
            <a:r>
              <a:rPr lang="zh-CN" altLang="en-US" sz="2400" dirty="0"/>
              <a:t>三大特性</a:t>
            </a:r>
            <a:endParaRPr lang="en-US" altLang="zh-CN" sz="2000" dirty="0"/>
          </a:p>
          <a:p>
            <a:pPr lvl="1">
              <a:spcAft>
                <a:spcPts val="600"/>
              </a:spcAft>
            </a:pPr>
            <a:r>
              <a:rPr lang="zh-CN" altLang="en-US" sz="2000" dirty="0"/>
              <a:t>熟悉对象的封装用法，</a:t>
            </a:r>
            <a:r>
              <a:rPr lang="en-US" altLang="zh-CN" sz="2000" dirty="0"/>
              <a:t>public</a:t>
            </a:r>
            <a:r>
              <a:rPr lang="zh-CN" altLang="en-US" sz="2000" dirty="0"/>
              <a:t>、</a:t>
            </a:r>
            <a:r>
              <a:rPr lang="en-US" altLang="zh-CN" sz="2000" dirty="0"/>
              <a:t>private</a:t>
            </a:r>
            <a:r>
              <a:rPr lang="zh-CN" altLang="en-US" sz="2000" dirty="0"/>
              <a:t>、</a:t>
            </a:r>
            <a:r>
              <a:rPr lang="en-US" altLang="zh-CN" sz="2000" dirty="0"/>
              <a:t>protected</a:t>
            </a:r>
            <a:r>
              <a:rPr lang="zh-CN" altLang="en-US" sz="2000" dirty="0"/>
              <a:t>关键字作用</a:t>
            </a:r>
            <a:endParaRPr lang="en-US" altLang="zh-CN" sz="2000" dirty="0"/>
          </a:p>
          <a:p>
            <a:pPr lvl="1">
              <a:spcAft>
                <a:spcPts val="600"/>
              </a:spcAft>
            </a:pPr>
            <a:r>
              <a:rPr lang="zh-CN" altLang="en-US" sz="2000" dirty="0"/>
              <a:t>熟悉继承的用法，公有继承，私有继承，保护继承，解决菱形继承的二义性等</a:t>
            </a:r>
            <a:endParaRPr lang="en-US" altLang="zh-CN" sz="2000" dirty="0"/>
          </a:p>
          <a:p>
            <a:pPr lvl="1">
              <a:spcAft>
                <a:spcPts val="600"/>
              </a:spcAft>
            </a:pPr>
            <a:r>
              <a:rPr lang="zh-CN" altLang="en-US" sz="2000" dirty="0"/>
              <a:t>熟悉多态的基本特性，函数重载，运算符重载，虚函数，抽象类等</a:t>
            </a:r>
            <a:endParaRPr lang="en-US" altLang="zh-CN" sz="2000" dirty="0"/>
          </a:p>
          <a:p>
            <a:pPr>
              <a:spcAft>
                <a:spcPts val="600"/>
              </a:spcAft>
            </a:pPr>
            <a:r>
              <a:rPr lang="zh-CN" altLang="en-US" sz="2400" dirty="0"/>
              <a:t>熟悉</a:t>
            </a:r>
            <a:r>
              <a:rPr lang="en-US" altLang="zh-CN" sz="2400" dirty="0"/>
              <a:t>C++</a:t>
            </a:r>
            <a:r>
              <a:rPr lang="zh-CN" altLang="en-US" sz="2400" dirty="0"/>
              <a:t>高阶用法</a:t>
            </a:r>
            <a:endParaRPr lang="en-US" altLang="zh-CN" sz="2000" dirty="0"/>
          </a:p>
          <a:p>
            <a:pPr lvl="1">
              <a:spcAft>
                <a:spcPts val="600"/>
              </a:spcAft>
            </a:pPr>
            <a:r>
              <a:rPr lang="zh-CN" altLang="en-US" sz="1600" dirty="0"/>
              <a:t>友元函数、</a:t>
            </a:r>
            <a:r>
              <a:rPr lang="en-US" altLang="zh-CN" sz="1600" dirty="0"/>
              <a:t>const</a:t>
            </a:r>
            <a:r>
              <a:rPr lang="zh-CN" altLang="en-US" sz="1600" dirty="0"/>
              <a:t>常量、</a:t>
            </a:r>
            <a:r>
              <a:rPr lang="en-US" altLang="zh-CN" sz="1600" dirty="0"/>
              <a:t>static</a:t>
            </a:r>
            <a:r>
              <a:rPr lang="zh-CN" altLang="en-US" sz="1600" dirty="0"/>
              <a:t>静态变量、内联函数、</a:t>
            </a:r>
            <a:r>
              <a:rPr lang="en-US" altLang="zh-CN" sz="1600" dirty="0" err="1"/>
              <a:t>stl</a:t>
            </a:r>
            <a:r>
              <a:rPr lang="zh-CN" altLang="en-US" sz="1600" dirty="0"/>
              <a:t>容器使用等等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590207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Modern C++</a:t>
            </a:r>
            <a:r>
              <a:rPr lang="zh-CN" altLang="en-US" dirty="0"/>
              <a:t>掌握情况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2FB63E-EF2C-4B6A-8C4C-621CB14CE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zh-CN" altLang="en-US" sz="2400" dirty="0"/>
              <a:t>智能指针的使用</a:t>
            </a:r>
            <a:r>
              <a:rPr lang="en-US" altLang="zh-CN" sz="2400" dirty="0"/>
              <a:t>-</a:t>
            </a:r>
            <a:r>
              <a:rPr lang="zh-CN" altLang="en-US" sz="2400" dirty="0"/>
              <a:t>用于解决内存泄漏问题</a:t>
            </a:r>
            <a:endParaRPr lang="en-US" altLang="zh-CN" sz="2400" dirty="0"/>
          </a:p>
          <a:p>
            <a:pPr lvl="1">
              <a:spcAft>
                <a:spcPts val="600"/>
              </a:spcAft>
            </a:pPr>
            <a:r>
              <a:rPr lang="zh-CN" altLang="en-US" sz="2000" dirty="0"/>
              <a:t>三类智能指针：</a:t>
            </a:r>
            <a:r>
              <a:rPr lang="en-US" altLang="zh-CN" sz="2000" dirty="0" err="1"/>
              <a:t>shared_ptr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unique_ptr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weak_ptr</a:t>
            </a:r>
            <a:endParaRPr lang="en-US" altLang="zh-CN" sz="2000" dirty="0"/>
          </a:p>
          <a:p>
            <a:pPr>
              <a:spcAft>
                <a:spcPts val="600"/>
              </a:spcAft>
            </a:pPr>
            <a:r>
              <a:rPr lang="zh-CN" altLang="en-US" sz="2400" dirty="0"/>
              <a:t>右值引用和移动语义</a:t>
            </a:r>
            <a:endParaRPr lang="en-US" altLang="zh-CN" sz="2400" dirty="0"/>
          </a:p>
          <a:p>
            <a:pPr lvl="1">
              <a:spcAft>
                <a:spcPts val="600"/>
              </a:spcAft>
            </a:pPr>
            <a:r>
              <a:rPr lang="zh-CN" altLang="en-US" sz="1600" dirty="0"/>
              <a:t>使用</a:t>
            </a:r>
            <a:r>
              <a:rPr lang="en-US" altLang="zh-CN" sz="1600" dirty="0"/>
              <a:t>move</a:t>
            </a:r>
            <a:r>
              <a:rPr lang="zh-CN" altLang="en-US" sz="1600" dirty="0"/>
              <a:t>，</a:t>
            </a:r>
            <a:r>
              <a:rPr lang="en-US" altLang="zh-CN" sz="1600" dirty="0" err="1"/>
              <a:t>farword</a:t>
            </a:r>
            <a:r>
              <a:rPr lang="zh-CN" altLang="en-US" sz="1600" dirty="0"/>
              <a:t>实现强制转化为右值</a:t>
            </a:r>
            <a:endParaRPr lang="en-US" altLang="zh-CN" sz="1600" dirty="0"/>
          </a:p>
          <a:p>
            <a:pPr lvl="1">
              <a:spcAft>
                <a:spcPts val="600"/>
              </a:spcAft>
            </a:pPr>
            <a:r>
              <a:rPr lang="zh-CN" altLang="en-US" sz="1600" dirty="0"/>
              <a:t>使用</a:t>
            </a:r>
            <a:r>
              <a:rPr lang="en-US" altLang="zh-CN" sz="1600" dirty="0"/>
              <a:t>&amp;&amp;</a:t>
            </a:r>
            <a:r>
              <a:rPr lang="zh-CN" altLang="en-US" sz="1600" dirty="0"/>
              <a:t>对右值进行引用减少内存资源消耗</a:t>
            </a:r>
            <a:endParaRPr lang="en-US" altLang="zh-CN" sz="1600" dirty="0"/>
          </a:p>
          <a:p>
            <a:pPr>
              <a:spcAft>
                <a:spcPts val="600"/>
              </a:spcAft>
            </a:pPr>
            <a:r>
              <a:rPr lang="zh-CN" altLang="en-US" sz="2400" dirty="0"/>
              <a:t>其他用法</a:t>
            </a:r>
            <a:endParaRPr lang="en-US" altLang="zh-CN" sz="1200" dirty="0"/>
          </a:p>
          <a:p>
            <a:pPr lvl="1">
              <a:spcAft>
                <a:spcPts val="600"/>
              </a:spcAft>
            </a:pPr>
            <a:r>
              <a:rPr lang="en-US" altLang="zh-CN" sz="2000" dirty="0"/>
              <a:t>Auto</a:t>
            </a:r>
            <a:r>
              <a:rPr lang="zh-CN" altLang="en-US" sz="2000" dirty="0"/>
              <a:t>自动类型推导，使用</a:t>
            </a:r>
            <a:r>
              <a:rPr lang="en-US" altLang="zh-CN" sz="2000" dirty="0"/>
              <a:t>auto</a:t>
            </a:r>
            <a:r>
              <a:rPr lang="zh-CN" altLang="en-US" sz="2000" dirty="0"/>
              <a:t>类型推导代替</a:t>
            </a:r>
            <a:r>
              <a:rPr lang="en-US" altLang="zh-CN" sz="2000" dirty="0"/>
              <a:t>for</a:t>
            </a:r>
            <a:r>
              <a:rPr lang="zh-CN" altLang="en-US" sz="2000" dirty="0"/>
              <a:t>循环，</a:t>
            </a:r>
            <a:r>
              <a:rPr lang="en-US" altLang="zh-CN" sz="2000" dirty="0" err="1"/>
              <a:t>decltype</a:t>
            </a:r>
            <a:r>
              <a:rPr lang="zh-CN" altLang="en-US" sz="2000" dirty="0"/>
              <a:t>推导</a:t>
            </a:r>
            <a:endParaRPr lang="en-US" altLang="zh-CN" sz="2000" dirty="0"/>
          </a:p>
          <a:p>
            <a:pPr lvl="1">
              <a:spcAft>
                <a:spcPts val="600"/>
              </a:spcAft>
            </a:pPr>
            <a:r>
              <a:rPr lang="en-US" altLang="zh-CN" sz="2000" dirty="0" err="1"/>
              <a:t>Constexpr</a:t>
            </a:r>
            <a:r>
              <a:rPr lang="zh-CN" altLang="en-US" sz="2000" dirty="0"/>
              <a:t>修饰常量</a:t>
            </a:r>
            <a:endParaRPr lang="en-US" altLang="zh-CN" sz="2000" dirty="0"/>
          </a:p>
          <a:p>
            <a:pPr lvl="1">
              <a:spcAft>
                <a:spcPts val="600"/>
              </a:spcAft>
            </a:pPr>
            <a:r>
              <a:rPr lang="en-US" altLang="zh-CN" sz="2000" dirty="0" err="1"/>
              <a:t>Nullptr</a:t>
            </a:r>
            <a:r>
              <a:rPr lang="zh-CN" altLang="en-US" sz="2000" dirty="0"/>
              <a:t>指代空指针</a:t>
            </a:r>
            <a:endParaRPr lang="en-US" altLang="zh-CN" sz="2000" dirty="0"/>
          </a:p>
          <a:p>
            <a:pPr lvl="1">
              <a:spcAft>
                <a:spcPts val="600"/>
              </a:spcAft>
            </a:pPr>
            <a:r>
              <a:rPr lang="zh-CN" altLang="en-US" sz="2000" dirty="0"/>
              <a:t>列表初始化</a:t>
            </a:r>
            <a:endParaRPr lang="en-US" altLang="zh-CN" sz="2000" dirty="0"/>
          </a:p>
          <a:p>
            <a:pPr lvl="1">
              <a:spcAft>
                <a:spcPts val="600"/>
              </a:spcAft>
            </a:pPr>
            <a:r>
              <a:rPr lang="en-US" altLang="zh-CN" sz="2000" dirty="0"/>
              <a:t>Lambda</a:t>
            </a:r>
            <a:r>
              <a:rPr lang="zh-CN" altLang="en-US" sz="2000" dirty="0"/>
              <a:t>表达式、</a:t>
            </a:r>
            <a:r>
              <a:rPr lang="en-US" altLang="zh-CN" sz="2000" dirty="0" err="1"/>
              <a:t>noexcept</a:t>
            </a:r>
            <a:r>
              <a:rPr lang="zh-CN" altLang="en-US" sz="2000" dirty="0"/>
              <a:t>声明、</a:t>
            </a:r>
            <a:r>
              <a:rPr lang="en-US" altLang="zh-CN" sz="2000" dirty="0"/>
              <a:t>delete</a:t>
            </a:r>
            <a:r>
              <a:rPr lang="zh-CN" altLang="en-US" sz="2000" dirty="0"/>
              <a:t>声明等</a:t>
            </a:r>
            <a:endParaRPr lang="en-US" altLang="zh-CN" sz="2000" dirty="0"/>
          </a:p>
          <a:p>
            <a:pPr lvl="1">
              <a:spcAft>
                <a:spcPts val="600"/>
              </a:spcAft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259019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2747002-619A-7D41-9183-6C401B926C47}"/>
              </a:ext>
            </a:extLst>
          </p:cNvPr>
          <p:cNvSpPr txBox="1"/>
          <p:nvPr/>
        </p:nvSpPr>
        <p:spPr>
          <a:xfrm>
            <a:off x="5121155" y="2559568"/>
            <a:ext cx="4634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算法思想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9C9D592-14E3-CE4D-99F9-38820BAA1356}"/>
              </a:ext>
            </a:extLst>
          </p:cNvPr>
          <p:cNvSpPr txBox="1"/>
          <p:nvPr/>
        </p:nvSpPr>
        <p:spPr>
          <a:xfrm>
            <a:off x="5121155" y="4225512"/>
            <a:ext cx="4793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输入描述和结果测试</a:t>
            </a:r>
          </a:p>
        </p:txBody>
      </p:sp>
      <p:sp>
        <p:nvSpPr>
          <p:cNvPr id="9" name="菱形 8">
            <a:extLst>
              <a:ext uri="{FF2B5EF4-FFF2-40B4-BE49-F238E27FC236}">
                <a16:creationId xmlns:a16="http://schemas.microsoft.com/office/drawing/2014/main" id="{17F65BBE-C435-1647-B769-47EC65057899}"/>
              </a:ext>
            </a:extLst>
          </p:cNvPr>
          <p:cNvSpPr/>
          <p:nvPr/>
        </p:nvSpPr>
        <p:spPr>
          <a:xfrm>
            <a:off x="4130513" y="1554986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68C12D7-6A27-4E49-AD98-868DED788A01}"/>
              </a:ext>
            </a:extLst>
          </p:cNvPr>
          <p:cNvSpPr txBox="1"/>
          <p:nvPr/>
        </p:nvSpPr>
        <p:spPr>
          <a:xfrm>
            <a:off x="4130513" y="1685845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01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菱形 10">
            <a:extLst>
              <a:ext uri="{FF2B5EF4-FFF2-40B4-BE49-F238E27FC236}">
                <a16:creationId xmlns:a16="http://schemas.microsoft.com/office/drawing/2014/main" id="{0BB7EC6F-275E-BA41-A36D-C0C064D8B622}"/>
              </a:ext>
            </a:extLst>
          </p:cNvPr>
          <p:cNvSpPr/>
          <p:nvPr/>
        </p:nvSpPr>
        <p:spPr>
          <a:xfrm>
            <a:off x="4123821" y="2433354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1F2B06B-2BFD-B540-9CC5-FB74B9CA12A6}"/>
              </a:ext>
            </a:extLst>
          </p:cNvPr>
          <p:cNvSpPr txBox="1"/>
          <p:nvPr/>
        </p:nvSpPr>
        <p:spPr>
          <a:xfrm>
            <a:off x="4117210" y="2556188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02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菱形 12">
            <a:extLst>
              <a:ext uri="{FF2B5EF4-FFF2-40B4-BE49-F238E27FC236}">
                <a16:creationId xmlns:a16="http://schemas.microsoft.com/office/drawing/2014/main" id="{30099B3A-D604-7043-9409-74D6F719B202}"/>
              </a:ext>
            </a:extLst>
          </p:cNvPr>
          <p:cNvSpPr/>
          <p:nvPr/>
        </p:nvSpPr>
        <p:spPr>
          <a:xfrm>
            <a:off x="4131381" y="3311722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181827-09FF-134F-840D-3F875F5D0BD7}"/>
              </a:ext>
            </a:extLst>
          </p:cNvPr>
          <p:cNvSpPr txBox="1"/>
          <p:nvPr/>
        </p:nvSpPr>
        <p:spPr>
          <a:xfrm>
            <a:off x="4122693" y="3429000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D7D3FB3-D133-4713-A1F7-5394FCC340FE}"/>
              </a:ext>
            </a:extLst>
          </p:cNvPr>
          <p:cNvSpPr txBox="1"/>
          <p:nvPr/>
        </p:nvSpPr>
        <p:spPr>
          <a:xfrm>
            <a:off x="5128715" y="1641486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前端及用例描述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菱形 15">
            <a:extLst>
              <a:ext uri="{FF2B5EF4-FFF2-40B4-BE49-F238E27FC236}">
                <a16:creationId xmlns:a16="http://schemas.microsoft.com/office/drawing/2014/main" id="{C163A7E9-DE66-4ABB-9CA4-E60B51F92275}"/>
              </a:ext>
            </a:extLst>
          </p:cNvPr>
          <p:cNvSpPr/>
          <p:nvPr/>
        </p:nvSpPr>
        <p:spPr>
          <a:xfrm>
            <a:off x="4123821" y="4139012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34A9FCF-0D80-4E7A-90BC-B5907A158FB8}"/>
              </a:ext>
            </a:extLst>
          </p:cNvPr>
          <p:cNvSpPr txBox="1"/>
          <p:nvPr/>
        </p:nvSpPr>
        <p:spPr>
          <a:xfrm>
            <a:off x="4115133" y="4256290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04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B163A3-54BF-037D-FD85-5CDF02EA0654}"/>
              </a:ext>
            </a:extLst>
          </p:cNvPr>
          <p:cNvSpPr txBox="1"/>
          <p:nvPr/>
        </p:nvSpPr>
        <p:spPr>
          <a:xfrm>
            <a:off x="619180" y="366911"/>
            <a:ext cx="51284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03 A-Star </a:t>
            </a:r>
            <a:r>
              <a:rPr lang="zh-CN" altLang="en-US" sz="4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算法实验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270ACD0-F39C-EFD1-32F4-8B9EE1C8E15A}"/>
              </a:ext>
            </a:extLst>
          </p:cNvPr>
          <p:cNvSpPr txBox="1"/>
          <p:nvPr/>
        </p:nvSpPr>
        <p:spPr>
          <a:xfrm>
            <a:off x="5128715" y="3378275"/>
            <a:ext cx="4842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数据结构设计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	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4F93F97-6C37-72A2-BB9E-EAC7F21A9044}"/>
              </a:ext>
            </a:extLst>
          </p:cNvPr>
          <p:cNvSpPr txBox="1"/>
          <p:nvPr/>
        </p:nvSpPr>
        <p:spPr>
          <a:xfrm>
            <a:off x="5128715" y="5072749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实验总结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菱形 7">
            <a:extLst>
              <a:ext uri="{FF2B5EF4-FFF2-40B4-BE49-F238E27FC236}">
                <a16:creationId xmlns:a16="http://schemas.microsoft.com/office/drawing/2014/main" id="{0360927E-011A-945E-E593-9D3925265DB7}"/>
              </a:ext>
            </a:extLst>
          </p:cNvPr>
          <p:cNvSpPr/>
          <p:nvPr/>
        </p:nvSpPr>
        <p:spPr>
          <a:xfrm>
            <a:off x="4131381" y="4951180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F6A77C0-5B58-FA43-C81A-39775E058589}"/>
              </a:ext>
            </a:extLst>
          </p:cNvPr>
          <p:cNvSpPr txBox="1"/>
          <p:nvPr/>
        </p:nvSpPr>
        <p:spPr>
          <a:xfrm>
            <a:off x="4122693" y="5068458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05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6681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前端及用例描述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FB186E-EB78-AC68-0BA4-C73777B75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前端用到的实验环境主要是</a:t>
            </a:r>
            <a:r>
              <a:rPr lang="en-US" altLang="zh-CN" dirty="0"/>
              <a:t>QT</a:t>
            </a:r>
          </a:p>
          <a:p>
            <a:endParaRPr lang="en-US" altLang="zh-CN" dirty="0"/>
          </a:p>
          <a:p>
            <a:pPr lvl="1"/>
            <a:r>
              <a:rPr lang="zh-CN" altLang="en-US" dirty="0"/>
              <a:t>使用图形学的一些知识</a:t>
            </a:r>
            <a:endParaRPr lang="en-US" altLang="zh-CN" dirty="0"/>
          </a:p>
          <a:p>
            <a:pPr lvl="2"/>
            <a:r>
              <a:rPr lang="zh-CN" altLang="en-US" dirty="0"/>
              <a:t>主要是直线绘制，矩形绘制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QT</a:t>
            </a:r>
            <a:r>
              <a:rPr lang="zh-CN" altLang="en-US" dirty="0"/>
              <a:t>中的</a:t>
            </a:r>
            <a:r>
              <a:rPr lang="en-US" altLang="zh-CN" dirty="0" err="1"/>
              <a:t>Qpaint</a:t>
            </a:r>
            <a:r>
              <a:rPr lang="zh-CN" altLang="en-US" dirty="0"/>
              <a:t>工具</a:t>
            </a:r>
            <a:endParaRPr lang="en-US" altLang="zh-CN" dirty="0"/>
          </a:p>
          <a:p>
            <a:pPr lvl="2"/>
            <a:r>
              <a:rPr lang="en-US" altLang="zh-CN" dirty="0"/>
              <a:t>1</a:t>
            </a:r>
            <a:r>
              <a:rPr lang="zh-CN" altLang="en-US" dirty="0"/>
              <a:t>、继承</a:t>
            </a:r>
            <a:r>
              <a:rPr lang="en-US" altLang="zh-CN" dirty="0" err="1"/>
              <a:t>Qwidget</a:t>
            </a:r>
            <a:r>
              <a:rPr lang="zh-CN" altLang="en-US" dirty="0"/>
              <a:t>，重写绘图事件和鼠标事件</a:t>
            </a:r>
            <a:endParaRPr lang="en-US" altLang="zh-CN" dirty="0"/>
          </a:p>
          <a:p>
            <a:pPr lvl="2"/>
            <a:r>
              <a:rPr lang="en-US" altLang="zh-CN" dirty="0"/>
              <a:t>2</a:t>
            </a:r>
            <a:r>
              <a:rPr lang="zh-CN" altLang="en-US" dirty="0"/>
              <a:t>、绘图事件绘制前端界面，使用</a:t>
            </a:r>
            <a:r>
              <a:rPr lang="en-US" altLang="zh-CN" dirty="0"/>
              <a:t>pen</a:t>
            </a:r>
            <a:r>
              <a:rPr lang="zh-CN" altLang="en-US" dirty="0"/>
              <a:t>，</a:t>
            </a:r>
            <a:r>
              <a:rPr lang="en-US" altLang="zh-CN" dirty="0"/>
              <a:t>brush</a:t>
            </a:r>
            <a:r>
              <a:rPr lang="zh-CN" altLang="en-US" dirty="0"/>
              <a:t>工具</a:t>
            </a:r>
            <a:endParaRPr lang="en-US" altLang="zh-CN" dirty="0"/>
          </a:p>
          <a:p>
            <a:pPr lvl="2"/>
            <a:r>
              <a:rPr lang="en-US" altLang="zh-CN" dirty="0"/>
              <a:t>3</a:t>
            </a:r>
            <a:r>
              <a:rPr lang="zh-CN" altLang="en-US" dirty="0"/>
              <a:t>、鼠标事件使用不同的状态控制不同事件的响应情况</a:t>
            </a:r>
            <a:endParaRPr lang="en-US" altLang="zh-CN" dirty="0"/>
          </a:p>
          <a:p>
            <a:pPr lvl="2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4659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前端及用例描述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CEF07A8-D804-A3A5-0910-3611FEFD5A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2501" y="1052737"/>
            <a:ext cx="5141551" cy="555452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7BB223C-17CA-94B5-DA4D-106D61F94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02" y="2068608"/>
            <a:ext cx="4193040" cy="338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2000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cdb95a24-2b95-4bf6-8262-ec269aa88444"/>
  <p:tag name="COMMONDATA" val="eyJoZGlkIjoiNDNlMTA4NjFkYmZhNmE5MjgxNTZiMmZjMWZjMjk0ZTcifQ=="/>
</p:tagLst>
</file>

<file path=ppt/theme/theme1.xml><?xml version="1.0" encoding="utf-8"?>
<a:theme xmlns:a="http://schemas.openxmlformats.org/drawingml/2006/main" name="Network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etwork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smtClean="0"/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8345</TotalTime>
  <Words>1474</Words>
  <Application>Microsoft Office PowerPoint</Application>
  <PresentationFormat>宽屏</PresentationFormat>
  <Paragraphs>239</Paragraphs>
  <Slides>38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38</vt:i4>
      </vt:variant>
    </vt:vector>
  </HeadingPairs>
  <TitlesOfParts>
    <vt:vector size="50" baseType="lpstr">
      <vt:lpstr>等线</vt:lpstr>
      <vt:lpstr>等线 Light</vt:lpstr>
      <vt:lpstr>华康俪金黑W8(P)</vt:lpstr>
      <vt:lpstr>微软雅黑</vt:lpstr>
      <vt:lpstr>微软雅黑</vt:lpstr>
      <vt:lpstr>Arial</vt:lpstr>
      <vt:lpstr>Arial Black</vt:lpstr>
      <vt:lpstr>Calibri</vt:lpstr>
      <vt:lpstr>Times New Roman</vt:lpstr>
      <vt:lpstr>Wingdings</vt:lpstr>
      <vt:lpstr>Network</vt:lpstr>
      <vt:lpstr>自定义设计方案</vt:lpstr>
      <vt:lpstr>iEDA水滴计划答辩                     ——2023-07期             </vt:lpstr>
      <vt:lpstr>PowerPoint 演示文稿</vt:lpstr>
      <vt:lpstr>PowerPoint 演示文稿</vt:lpstr>
      <vt:lpstr>PowerPoint 演示文稿</vt:lpstr>
      <vt:lpstr>C++ Primer掌握情况</vt:lpstr>
      <vt:lpstr>Modern C++掌握情况</vt:lpstr>
      <vt:lpstr>PowerPoint 演示文稿</vt:lpstr>
      <vt:lpstr>前端及用例描述</vt:lpstr>
      <vt:lpstr>前端及用例描述</vt:lpstr>
      <vt:lpstr>算法思想</vt:lpstr>
      <vt:lpstr>算法思想</vt:lpstr>
      <vt:lpstr>数据结构设计</vt:lpstr>
      <vt:lpstr>数据结构设计</vt:lpstr>
      <vt:lpstr>输入和结果测试</vt:lpstr>
      <vt:lpstr>测试一、无障碍情况</vt:lpstr>
      <vt:lpstr>测试二、随机障碍情况</vt:lpstr>
      <vt:lpstr>测试三、无通路情况</vt:lpstr>
      <vt:lpstr>实验总结-遇到的问题</vt:lpstr>
      <vt:lpstr>实验总结-遇到的问题</vt:lpstr>
      <vt:lpstr>实验总结-遇到的问题</vt:lpstr>
      <vt:lpstr>PowerPoint 演示文稿</vt:lpstr>
      <vt:lpstr>抄书</vt:lpstr>
      <vt:lpstr>看书</vt:lpstr>
      <vt:lpstr>绘图</vt:lpstr>
      <vt:lpstr>算法</vt:lpstr>
      <vt:lpstr>实验——runiEDA</vt:lpstr>
      <vt:lpstr>实验——Abacus算法</vt:lpstr>
      <vt:lpstr>实验——Abacus算法</vt:lpstr>
      <vt:lpstr>实验——最开始思路</vt:lpstr>
      <vt:lpstr>实验——最开始思路</vt:lpstr>
      <vt:lpstr>实验——Tetris算法</vt:lpstr>
      <vt:lpstr>实验——Tetris算法</vt:lpstr>
      <vt:lpstr>实验结果对比</vt:lpstr>
      <vt:lpstr>实验结果对比</vt:lpstr>
      <vt:lpstr>PowerPoint 演示文稿</vt:lpstr>
      <vt:lpstr>PowerPoint 演示文稿</vt:lpstr>
      <vt:lpstr>总结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Lau Samuel</dc:creator>
  <cp:lastModifiedBy>振东 伍</cp:lastModifiedBy>
  <cp:revision>2780</cp:revision>
  <dcterms:created xsi:type="dcterms:W3CDTF">2018-08-11T07:24:00Z</dcterms:created>
  <dcterms:modified xsi:type="dcterms:W3CDTF">2023-09-04T00:53:03Z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31BB6DA3ED414C6BA5EC78DEE94590E6</vt:lpwstr>
  </property>
  <property fmtid="{D5CDD505-2E9C-101B-9397-08002B2CF9AE}" pid="3" name="KSOProductBuildVer">
    <vt:lpwstr>2052-11.1.0.12302</vt:lpwstr>
  </property>
</Properties>
</file>